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9" r:id="rId3"/>
    <p:sldId id="258" r:id="rId4"/>
    <p:sldId id="260" r:id="rId5"/>
    <p:sldId id="265" r:id="rId6"/>
    <p:sldId id="257" r:id="rId7"/>
    <p:sldId id="271" r:id="rId8"/>
    <p:sldId id="262" r:id="rId9"/>
    <p:sldId id="266" r:id="rId10"/>
    <p:sldId id="267" r:id="rId11"/>
    <p:sldId id="264" r:id="rId12"/>
    <p:sldId id="268" r:id="rId13"/>
    <p:sldId id="270" r:id="rId14"/>
  </p:sldIdLst>
  <p:sldSz cx="18288000" cy="10287000"/>
  <p:notesSz cx="6858000" cy="9144000"/>
  <p:embeddedFontLst>
    <p:embeddedFont>
      <p:font typeface="Calibri" panose="020F0502020204030204" pitchFamily="34" charset="0"/>
      <p:regular r:id="rId15"/>
      <p:bold r:id="rId16"/>
      <p:italic r:id="rId17"/>
      <p:boldItalic r:id="rId18"/>
    </p:embeddedFont>
    <p:embeddedFont>
      <p:font typeface="Futura" panose="020B0604020202020204" charset="0"/>
      <p:regular r:id="rId19"/>
    </p:embeddedFont>
    <p:embeddedFont>
      <p:font typeface="Futura Bold" panose="020B0604020202020204" charset="0"/>
      <p:regular r:id="rId20"/>
    </p:embeddedFont>
    <p:embeddedFont>
      <p:font typeface="Futura Italics" panose="020B0604020202020204" charset="0"/>
      <p:regular r:id="rId21"/>
    </p:embeddedFont>
    <p:embeddedFont>
      <p:font typeface="Glacial Indifference Bold" panose="020B0604020202020204" charset="0"/>
      <p:regular r:id="rId22"/>
    </p:embeddedFont>
    <p:embeddedFont>
      <p:font typeface="Glacial Indifference Bold Italics" panose="020B0604020202020204" charset="0"/>
      <p:regular r:id="rId23"/>
    </p:embeddedFont>
    <p:embeddedFont>
      <p:font typeface="Inter Bold" panose="020B0604020202020204" charset="0"/>
      <p:regular r:id="rId24"/>
    </p:embeddedFont>
    <p:embeddedFont>
      <p:font typeface="Montserrat Bold" panose="020B0604020202020204" charset="0"/>
      <p:regular r:id="rId25"/>
    </p:embeddedFont>
    <p:embeddedFont>
      <p:font typeface="Poppins" panose="00000500000000000000" pitchFamily="2" charset="0"/>
      <p:regular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72" d="100"/>
          <a:sy n="72" d="100"/>
        </p:scale>
        <p:origin x="654" y="36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2078"/>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26" Type="http://schemas.openxmlformats.org/officeDocument/2006/relationships/font" Target="fonts/font12.fntdata"/><Relationship Id="rId3" Type="http://schemas.openxmlformats.org/officeDocument/2006/relationships/slide" Target="slides/slide2.xml"/><Relationship Id="rId21"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font" Target="fonts/font11.fntdata"/><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0.fntdata"/><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font" Target="fonts/font9.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8.fntdata"/><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5/22/2025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5/22/2025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5/22/2025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5/22/2025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5/22/2025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792370" y="792370"/>
            <a:ext cx="472661" cy="472661"/>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BC8B1"/>
            </a:solidFill>
          </p:spPr>
        </p:sp>
        <p:sp>
          <p:nvSpPr>
            <p:cNvPr id="4" name="TextBox 4"/>
            <p:cNvSpPr txBox="1"/>
            <p:nvPr/>
          </p:nvSpPr>
          <p:spPr>
            <a:xfrm>
              <a:off x="76200" y="28575"/>
              <a:ext cx="660400" cy="708025"/>
            </a:xfrm>
            <a:prstGeom prst="rect">
              <a:avLst/>
            </a:prstGeom>
          </p:spPr>
          <p:txBody>
            <a:bodyPr lIns="50800" tIns="50800" rIns="50800" bIns="50800" rtlCol="0" anchor="ctr"/>
            <a:lstStyle/>
            <a:p>
              <a:pPr algn="ctr">
                <a:lnSpc>
                  <a:spcPts val="3012"/>
                </a:lnSpc>
              </a:pPr>
              <a:endParaRPr/>
            </a:p>
          </p:txBody>
        </p:sp>
      </p:grpSp>
      <p:sp>
        <p:nvSpPr>
          <p:cNvPr id="5" name="AutoShape 5"/>
          <p:cNvSpPr/>
          <p:nvPr/>
        </p:nvSpPr>
        <p:spPr>
          <a:xfrm>
            <a:off x="17364075" y="6915141"/>
            <a:ext cx="0" cy="2610617"/>
          </a:xfrm>
          <a:prstGeom prst="line">
            <a:avLst/>
          </a:prstGeom>
          <a:ln w="123825" cap="flat">
            <a:solidFill>
              <a:srgbClr val="BBC8B1"/>
            </a:solidFill>
            <a:prstDash val="sysDot"/>
            <a:headEnd type="none" w="sm" len="sm"/>
            <a:tailEnd type="none" w="sm" len="sm"/>
          </a:ln>
        </p:spPr>
      </p:sp>
      <p:grpSp>
        <p:nvGrpSpPr>
          <p:cNvPr id="6" name="Group 6"/>
          <p:cNvGrpSpPr/>
          <p:nvPr/>
        </p:nvGrpSpPr>
        <p:grpSpPr>
          <a:xfrm>
            <a:off x="13756206" y="-514350"/>
            <a:ext cx="6163724" cy="3086100"/>
            <a:chOff x="0" y="0"/>
            <a:chExt cx="1623368" cy="812800"/>
          </a:xfrm>
        </p:grpSpPr>
        <p:sp>
          <p:nvSpPr>
            <p:cNvPr id="7" name="Freeform 7"/>
            <p:cNvSpPr/>
            <p:nvPr/>
          </p:nvSpPr>
          <p:spPr>
            <a:xfrm>
              <a:off x="0" y="0"/>
              <a:ext cx="1623368" cy="812800"/>
            </a:xfrm>
            <a:custGeom>
              <a:avLst/>
              <a:gdLst/>
              <a:ahLst/>
              <a:cxnLst/>
              <a:rect l="l" t="t" r="r" b="b"/>
              <a:pathLst>
                <a:path w="1623368" h="812800">
                  <a:moveTo>
                    <a:pt x="0" y="0"/>
                  </a:moveTo>
                  <a:lnTo>
                    <a:pt x="1623368" y="0"/>
                  </a:lnTo>
                  <a:lnTo>
                    <a:pt x="1623368" y="812800"/>
                  </a:lnTo>
                  <a:lnTo>
                    <a:pt x="0" y="812800"/>
                  </a:lnTo>
                  <a:close/>
                </a:path>
              </a:pathLst>
            </a:custGeom>
            <a:solidFill>
              <a:srgbClr val="EAEBE9"/>
            </a:solidFill>
          </p:spPr>
        </p:sp>
        <p:sp>
          <p:nvSpPr>
            <p:cNvPr id="8" name="TextBox 8"/>
            <p:cNvSpPr txBox="1"/>
            <p:nvPr/>
          </p:nvSpPr>
          <p:spPr>
            <a:xfrm>
              <a:off x="0" y="-47625"/>
              <a:ext cx="1623368" cy="860425"/>
            </a:xfrm>
            <a:prstGeom prst="rect">
              <a:avLst/>
            </a:prstGeom>
          </p:spPr>
          <p:txBody>
            <a:bodyPr lIns="50800" tIns="50800" rIns="50800" bIns="50800" rtlCol="0" anchor="ctr"/>
            <a:lstStyle/>
            <a:p>
              <a:pPr algn="ctr">
                <a:lnSpc>
                  <a:spcPts val="3012"/>
                </a:lnSpc>
              </a:pPr>
              <a:endParaRPr/>
            </a:p>
          </p:txBody>
        </p:sp>
      </p:grpSp>
      <p:grpSp>
        <p:nvGrpSpPr>
          <p:cNvPr id="9" name="Group 9"/>
          <p:cNvGrpSpPr/>
          <p:nvPr/>
        </p:nvGrpSpPr>
        <p:grpSpPr>
          <a:xfrm>
            <a:off x="-2582136" y="8362283"/>
            <a:ext cx="7059741" cy="3086100"/>
            <a:chOff x="0" y="0"/>
            <a:chExt cx="1859356" cy="812800"/>
          </a:xfrm>
        </p:grpSpPr>
        <p:sp>
          <p:nvSpPr>
            <p:cNvPr id="10" name="Freeform 10"/>
            <p:cNvSpPr/>
            <p:nvPr/>
          </p:nvSpPr>
          <p:spPr>
            <a:xfrm>
              <a:off x="0" y="0"/>
              <a:ext cx="1859356" cy="812800"/>
            </a:xfrm>
            <a:custGeom>
              <a:avLst/>
              <a:gdLst/>
              <a:ahLst/>
              <a:cxnLst/>
              <a:rect l="l" t="t" r="r" b="b"/>
              <a:pathLst>
                <a:path w="1859356" h="812800">
                  <a:moveTo>
                    <a:pt x="0" y="0"/>
                  </a:moveTo>
                  <a:lnTo>
                    <a:pt x="1859356" y="0"/>
                  </a:lnTo>
                  <a:lnTo>
                    <a:pt x="1859356" y="812800"/>
                  </a:lnTo>
                  <a:lnTo>
                    <a:pt x="0" y="812800"/>
                  </a:lnTo>
                  <a:close/>
                </a:path>
              </a:pathLst>
            </a:custGeom>
            <a:solidFill>
              <a:srgbClr val="EAEBE9"/>
            </a:solidFill>
          </p:spPr>
        </p:sp>
        <p:sp>
          <p:nvSpPr>
            <p:cNvPr id="11" name="TextBox 11"/>
            <p:cNvSpPr txBox="1"/>
            <p:nvPr/>
          </p:nvSpPr>
          <p:spPr>
            <a:xfrm>
              <a:off x="0" y="-47625"/>
              <a:ext cx="1859356" cy="860425"/>
            </a:xfrm>
            <a:prstGeom prst="rect">
              <a:avLst/>
            </a:prstGeom>
          </p:spPr>
          <p:txBody>
            <a:bodyPr lIns="50800" tIns="50800" rIns="50800" bIns="50800" rtlCol="0" anchor="ctr"/>
            <a:lstStyle/>
            <a:p>
              <a:pPr algn="ctr">
                <a:lnSpc>
                  <a:spcPts val="3012"/>
                </a:lnSpc>
              </a:pPr>
              <a:endParaRPr/>
            </a:p>
          </p:txBody>
        </p:sp>
      </p:grpSp>
      <p:sp>
        <p:nvSpPr>
          <p:cNvPr id="12" name="TextBox 12"/>
          <p:cNvSpPr txBox="1"/>
          <p:nvPr/>
        </p:nvSpPr>
        <p:spPr>
          <a:xfrm>
            <a:off x="1771519" y="2466255"/>
            <a:ext cx="14611481" cy="2960747"/>
          </a:xfrm>
          <a:prstGeom prst="rect">
            <a:avLst/>
          </a:prstGeom>
        </p:spPr>
        <p:txBody>
          <a:bodyPr wrap="square" lIns="0" tIns="0" rIns="0" bIns="0" rtlCol="0" anchor="t">
            <a:spAutoFit/>
          </a:bodyPr>
          <a:lstStyle/>
          <a:p>
            <a:pPr lvl="0" algn="ctr">
              <a:lnSpc>
                <a:spcPts val="11979"/>
              </a:lnSpc>
            </a:pPr>
            <a:r>
              <a:rPr lang="en-US" sz="8000" b="1" dirty="0">
                <a:solidFill>
                  <a:schemeClr val="bg2">
                    <a:lumMod val="25000"/>
                  </a:schemeClr>
                </a:solidFill>
              </a:rPr>
              <a:t>Patient Health Monitoring System with Real-time Cloud Updates </a:t>
            </a:r>
            <a:endParaRPr lang="en-US" sz="8000" b="1" dirty="0">
              <a:solidFill>
                <a:schemeClr val="bg2">
                  <a:lumMod val="25000"/>
                </a:schemeClr>
              </a:solidFill>
              <a:latin typeface="Glacial Indifference Bold"/>
              <a:ea typeface="Glacial Indifference Bold"/>
              <a:cs typeface="Glacial Indifference Bold"/>
              <a:sym typeface="Glacial Indifference Bold"/>
            </a:endParaRPr>
          </a:p>
        </p:txBody>
      </p:sp>
      <p:sp>
        <p:nvSpPr>
          <p:cNvPr id="13" name="TextBox 13"/>
          <p:cNvSpPr txBox="1"/>
          <p:nvPr/>
        </p:nvSpPr>
        <p:spPr>
          <a:xfrm>
            <a:off x="2514600" y="4785983"/>
            <a:ext cx="14744962" cy="6868932"/>
          </a:xfrm>
          <a:prstGeom prst="rect">
            <a:avLst/>
          </a:prstGeom>
        </p:spPr>
        <p:txBody>
          <a:bodyPr lIns="0" tIns="0" rIns="0" bIns="0" rtlCol="0" anchor="t">
            <a:spAutoFit/>
          </a:bodyPr>
          <a:lstStyle/>
          <a:p>
            <a:pPr lvl="0" algn="ctr">
              <a:lnSpc>
                <a:spcPts val="4864"/>
              </a:lnSpc>
            </a:pPr>
            <a:endParaRPr lang="en-US" sz="2800" dirty="0"/>
          </a:p>
          <a:p>
            <a:pPr lvl="0" algn="ctr">
              <a:lnSpc>
                <a:spcPts val="4864"/>
              </a:lnSpc>
            </a:pPr>
            <a:r>
              <a:rPr lang="en-US" sz="2800" dirty="0"/>
              <a:t>Submitted by: </a:t>
            </a:r>
          </a:p>
          <a:p>
            <a:pPr lvl="0" algn="ctr">
              <a:lnSpc>
                <a:spcPts val="4864"/>
              </a:lnSpc>
            </a:pPr>
            <a:r>
              <a:rPr lang="en-US" sz="2800" dirty="0"/>
              <a:t>Md </a:t>
            </a:r>
            <a:r>
              <a:rPr lang="en-US" sz="2800" dirty="0" err="1"/>
              <a:t>Sifatullah</a:t>
            </a:r>
            <a:r>
              <a:rPr lang="en-US" sz="2800" dirty="0"/>
              <a:t> Sheikh (2022-1-60-029)</a:t>
            </a:r>
          </a:p>
          <a:p>
            <a:pPr lvl="0" algn="ctr">
              <a:lnSpc>
                <a:spcPts val="4864"/>
              </a:lnSpc>
            </a:pPr>
            <a:r>
              <a:rPr lang="en-US" sz="2800" dirty="0"/>
              <a:t> </a:t>
            </a:r>
            <a:r>
              <a:rPr lang="en-US" sz="2800" dirty="0" err="1"/>
              <a:t>Urmi</a:t>
            </a:r>
            <a:r>
              <a:rPr lang="en-US" sz="2800" dirty="0"/>
              <a:t> Kirtonia (2022-1-60-184)</a:t>
            </a:r>
          </a:p>
          <a:p>
            <a:pPr lvl="0" algn="ctr">
              <a:lnSpc>
                <a:spcPts val="4864"/>
              </a:lnSpc>
            </a:pPr>
            <a:r>
              <a:rPr lang="en-US" sz="2800" dirty="0" err="1"/>
              <a:t>Nuzath</a:t>
            </a:r>
            <a:r>
              <a:rPr lang="en-US" sz="2800" dirty="0"/>
              <a:t> Tabassum </a:t>
            </a:r>
            <a:r>
              <a:rPr lang="en-US" sz="2800" dirty="0" err="1"/>
              <a:t>Arthi</a:t>
            </a:r>
            <a:r>
              <a:rPr lang="en-US" sz="2800" dirty="0"/>
              <a:t> (2022-1-60-185) </a:t>
            </a:r>
          </a:p>
          <a:p>
            <a:pPr lvl="0" algn="ctr">
              <a:lnSpc>
                <a:spcPts val="4864"/>
              </a:lnSpc>
            </a:pPr>
            <a:r>
              <a:rPr lang="en-US" sz="2800" dirty="0">
                <a:solidFill>
                  <a:srgbClr val="000000"/>
                </a:solidFill>
                <a:latin typeface="+mj-lt"/>
                <a:ea typeface="Futura"/>
                <a:cs typeface="Futura"/>
                <a:sym typeface="Futura"/>
              </a:rPr>
              <a:t>Submitted to:</a:t>
            </a:r>
          </a:p>
          <a:p>
            <a:pPr algn="ctr"/>
            <a:r>
              <a:rPr lang="en-US" sz="2800" b="1" dirty="0">
                <a:latin typeface="+mj-lt"/>
              </a:rPr>
              <a:t>Dr. Raihan Ul Islam</a:t>
            </a:r>
          </a:p>
          <a:p>
            <a:pPr algn="ctr"/>
            <a:r>
              <a:rPr lang="en-US" sz="2800" dirty="0">
                <a:latin typeface="+mj-lt"/>
              </a:rPr>
              <a:t>Associate Professor</a:t>
            </a:r>
            <a:br>
              <a:rPr lang="en-US" sz="2800" dirty="0">
                <a:latin typeface="+mj-lt"/>
              </a:rPr>
            </a:br>
            <a:r>
              <a:rPr lang="en-US" sz="2800" dirty="0">
                <a:latin typeface="+mj-lt"/>
              </a:rPr>
              <a:t>Department of Computer Science &amp; Engineering</a:t>
            </a:r>
          </a:p>
          <a:p>
            <a:pPr lvl="0" algn="ctr">
              <a:lnSpc>
                <a:spcPts val="4864"/>
              </a:lnSpc>
            </a:pPr>
            <a:endParaRPr lang="en-US" sz="3600" dirty="0">
              <a:solidFill>
                <a:srgbClr val="000000"/>
              </a:solidFill>
              <a:latin typeface="Futura"/>
              <a:ea typeface="Futura"/>
              <a:cs typeface="Futura"/>
              <a:sym typeface="Futura"/>
            </a:endParaRPr>
          </a:p>
          <a:p>
            <a:pPr lvl="0" algn="ctr">
              <a:lnSpc>
                <a:spcPts val="4864"/>
              </a:lnSpc>
            </a:pPr>
            <a:endParaRPr lang="en-US" sz="3600" dirty="0">
              <a:solidFill>
                <a:srgbClr val="000000"/>
              </a:solidFill>
              <a:latin typeface="Futura"/>
              <a:ea typeface="Futura"/>
              <a:cs typeface="Futura"/>
              <a:sym typeface="Futura"/>
            </a:endParaRPr>
          </a:p>
          <a:p>
            <a:pPr lvl="0" algn="ctr">
              <a:lnSpc>
                <a:spcPts val="4864"/>
              </a:lnSpc>
            </a:pPr>
            <a:endParaRPr lang="en-US" sz="3474" dirty="0">
              <a:solidFill>
                <a:srgbClr val="000000"/>
              </a:solidFill>
              <a:latin typeface="Futura"/>
              <a:ea typeface="Futura"/>
              <a:cs typeface="Futura"/>
              <a:sym typeface="Futura"/>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5"/>
          <p:cNvGrpSpPr/>
          <p:nvPr/>
        </p:nvGrpSpPr>
        <p:grpSpPr>
          <a:xfrm>
            <a:off x="-4174411" y="8029580"/>
            <a:ext cx="26636823" cy="3086100"/>
            <a:chOff x="0" y="0"/>
            <a:chExt cx="7015460" cy="812800"/>
          </a:xfrm>
        </p:grpSpPr>
        <p:sp>
          <p:nvSpPr>
            <p:cNvPr id="6" name="Freeform 6"/>
            <p:cNvSpPr/>
            <p:nvPr/>
          </p:nvSpPr>
          <p:spPr>
            <a:xfrm>
              <a:off x="0" y="0"/>
              <a:ext cx="7015459" cy="812800"/>
            </a:xfrm>
            <a:custGeom>
              <a:avLst/>
              <a:gdLst/>
              <a:ahLst/>
              <a:cxnLst/>
              <a:rect l="l" t="t" r="r" b="b"/>
              <a:pathLst>
                <a:path w="7015459" h="812800">
                  <a:moveTo>
                    <a:pt x="0" y="0"/>
                  </a:moveTo>
                  <a:lnTo>
                    <a:pt x="7015459" y="0"/>
                  </a:lnTo>
                  <a:lnTo>
                    <a:pt x="7015459" y="812800"/>
                  </a:lnTo>
                  <a:lnTo>
                    <a:pt x="0" y="812800"/>
                  </a:lnTo>
                  <a:close/>
                </a:path>
              </a:pathLst>
            </a:custGeom>
            <a:solidFill>
              <a:srgbClr val="EAEBE9"/>
            </a:solidFill>
          </p:spPr>
        </p:sp>
        <p:sp>
          <p:nvSpPr>
            <p:cNvPr id="7" name="TextBox 7"/>
            <p:cNvSpPr txBox="1"/>
            <p:nvPr/>
          </p:nvSpPr>
          <p:spPr>
            <a:xfrm>
              <a:off x="0" y="-47625"/>
              <a:ext cx="7015460" cy="860425"/>
            </a:xfrm>
            <a:prstGeom prst="rect">
              <a:avLst/>
            </a:prstGeom>
          </p:spPr>
          <p:txBody>
            <a:bodyPr lIns="50800" tIns="50800" rIns="50800" bIns="50800" rtlCol="0" anchor="ctr"/>
            <a:lstStyle/>
            <a:p>
              <a:pPr algn="ctr">
                <a:lnSpc>
                  <a:spcPts val="3012"/>
                </a:lnSpc>
              </a:pPr>
              <a:endParaRPr/>
            </a:p>
          </p:txBody>
        </p:sp>
      </p:grpSp>
      <p:sp>
        <p:nvSpPr>
          <p:cNvPr id="8" name="TextBox 8"/>
          <p:cNvSpPr txBox="1"/>
          <p:nvPr/>
        </p:nvSpPr>
        <p:spPr>
          <a:xfrm>
            <a:off x="3505200" y="313306"/>
            <a:ext cx="12623721" cy="1558825"/>
          </a:xfrm>
          <a:prstGeom prst="rect">
            <a:avLst/>
          </a:prstGeom>
        </p:spPr>
        <p:txBody>
          <a:bodyPr wrap="square" lIns="0" tIns="0" rIns="0" bIns="0" rtlCol="0" anchor="t">
            <a:spAutoFit/>
          </a:bodyPr>
          <a:lstStyle/>
          <a:p>
            <a:pPr lvl="0" algn="ctr">
              <a:lnSpc>
                <a:spcPts val="13050"/>
              </a:lnSpc>
              <a:spcBef>
                <a:spcPct val="0"/>
              </a:spcBef>
            </a:pPr>
            <a:r>
              <a:rPr lang="en-US" sz="9321" b="1" dirty="0">
                <a:solidFill>
                  <a:srgbClr val="5F6F52"/>
                </a:solidFill>
                <a:latin typeface="Glacial Indifference Bold"/>
                <a:ea typeface="Glacial Indifference Bold"/>
                <a:cs typeface="Glacial Indifference Bold"/>
                <a:sym typeface="Glacial Indifference Bold"/>
              </a:rPr>
              <a:t>Comparative Analysis</a:t>
            </a:r>
          </a:p>
        </p:txBody>
      </p:sp>
      <p:graphicFrame>
        <p:nvGraphicFramePr>
          <p:cNvPr id="10" name="Table 9">
            <a:extLst>
              <a:ext uri="{FF2B5EF4-FFF2-40B4-BE49-F238E27FC236}">
                <a16:creationId xmlns:a16="http://schemas.microsoft.com/office/drawing/2014/main" id="{2EEA2E4B-1F57-4300-8186-D0972E724DD1}"/>
              </a:ext>
            </a:extLst>
          </p:cNvPr>
          <p:cNvGraphicFramePr>
            <a:graphicFrameLocks noGrp="1"/>
          </p:cNvGraphicFramePr>
          <p:nvPr>
            <p:extLst>
              <p:ext uri="{D42A27DB-BD31-4B8C-83A1-F6EECF244321}">
                <p14:modId xmlns:p14="http://schemas.microsoft.com/office/powerpoint/2010/main" val="273849233"/>
              </p:ext>
            </p:extLst>
          </p:nvPr>
        </p:nvGraphicFramePr>
        <p:xfrm>
          <a:off x="609600" y="2077146"/>
          <a:ext cx="9067800" cy="8209856"/>
        </p:xfrm>
        <a:graphic>
          <a:graphicData uri="http://schemas.openxmlformats.org/drawingml/2006/table">
            <a:tbl>
              <a:tblPr/>
              <a:tblGrid>
                <a:gridCol w="2266950">
                  <a:extLst>
                    <a:ext uri="{9D8B030D-6E8A-4147-A177-3AD203B41FA5}">
                      <a16:colId xmlns:a16="http://schemas.microsoft.com/office/drawing/2014/main" val="3364878288"/>
                    </a:ext>
                  </a:extLst>
                </a:gridCol>
                <a:gridCol w="2266950">
                  <a:extLst>
                    <a:ext uri="{9D8B030D-6E8A-4147-A177-3AD203B41FA5}">
                      <a16:colId xmlns:a16="http://schemas.microsoft.com/office/drawing/2014/main" val="3851921711"/>
                    </a:ext>
                  </a:extLst>
                </a:gridCol>
                <a:gridCol w="2266950">
                  <a:extLst>
                    <a:ext uri="{9D8B030D-6E8A-4147-A177-3AD203B41FA5}">
                      <a16:colId xmlns:a16="http://schemas.microsoft.com/office/drawing/2014/main" val="1084595420"/>
                    </a:ext>
                  </a:extLst>
                </a:gridCol>
                <a:gridCol w="2266950">
                  <a:extLst>
                    <a:ext uri="{9D8B030D-6E8A-4147-A177-3AD203B41FA5}">
                      <a16:colId xmlns:a16="http://schemas.microsoft.com/office/drawing/2014/main" val="260775391"/>
                    </a:ext>
                  </a:extLst>
                </a:gridCol>
              </a:tblGrid>
              <a:tr h="1249326">
                <a:tc>
                  <a:txBody>
                    <a:bodyPr/>
                    <a:lstStyle/>
                    <a:p>
                      <a:r>
                        <a:rPr lang="en-US" b="1" dirty="0"/>
                        <a:t>Parameter</a:t>
                      </a:r>
                      <a:endParaRPr lang="en-US" dirty="0"/>
                    </a:p>
                  </a:txBody>
                  <a:tcPr anchor="ctr">
                    <a:lnL>
                      <a:noFill/>
                    </a:lnL>
                    <a:lnR>
                      <a:noFill/>
                    </a:lnR>
                    <a:lnT>
                      <a:noFill/>
                    </a:lnT>
                    <a:lnB>
                      <a:noFill/>
                    </a:lnB>
                  </a:tcPr>
                </a:tc>
                <a:tc>
                  <a:txBody>
                    <a:bodyPr/>
                    <a:lstStyle/>
                    <a:p>
                      <a:r>
                        <a:rPr lang="en-US" b="1" dirty="0"/>
                        <a:t>Proposed Paper System</a:t>
                      </a:r>
                      <a:endParaRPr lang="en-US" dirty="0"/>
                    </a:p>
                  </a:txBody>
                  <a:tcPr anchor="ctr">
                    <a:lnL>
                      <a:noFill/>
                    </a:lnL>
                    <a:lnR>
                      <a:noFill/>
                    </a:lnR>
                    <a:lnT>
                      <a:noFill/>
                    </a:lnT>
                    <a:lnB>
                      <a:noFill/>
                    </a:lnB>
                  </a:tcPr>
                </a:tc>
                <a:tc>
                  <a:txBody>
                    <a:bodyPr/>
                    <a:lstStyle/>
                    <a:p>
                      <a:r>
                        <a:rPr lang="en-US" b="1"/>
                        <a:t>Paper A (IoT-Based PHMS)</a:t>
                      </a:r>
                      <a:endParaRPr lang="en-US"/>
                    </a:p>
                  </a:txBody>
                  <a:tcPr anchor="ctr">
                    <a:lnL>
                      <a:noFill/>
                    </a:lnL>
                    <a:lnR>
                      <a:noFill/>
                    </a:lnR>
                    <a:lnT>
                      <a:noFill/>
                    </a:lnT>
                    <a:lnB>
                      <a:noFill/>
                    </a:lnB>
                  </a:tcPr>
                </a:tc>
                <a:tc>
                  <a:txBody>
                    <a:bodyPr/>
                    <a:lstStyle/>
                    <a:p>
                      <a:r>
                        <a:rPr lang="en-US" b="1"/>
                        <a:t>Paper B (Wearable Sensor Net)</a:t>
                      </a:r>
                      <a:endParaRPr lang="en-US"/>
                    </a:p>
                  </a:txBody>
                  <a:tcPr anchor="ctr">
                    <a:lnL>
                      <a:noFill/>
                    </a:lnL>
                    <a:lnR>
                      <a:noFill/>
                    </a:lnR>
                    <a:lnT>
                      <a:noFill/>
                    </a:lnT>
                    <a:lnB>
                      <a:noFill/>
                    </a:lnB>
                  </a:tcPr>
                </a:tc>
                <a:extLst>
                  <a:ext uri="{0D108BD9-81ED-4DB2-BD59-A6C34878D82A}">
                    <a16:rowId xmlns:a16="http://schemas.microsoft.com/office/drawing/2014/main" val="188189482"/>
                  </a:ext>
                </a:extLst>
              </a:tr>
              <a:tr h="1249326">
                <a:tc>
                  <a:txBody>
                    <a:bodyPr/>
                    <a:lstStyle/>
                    <a:p>
                      <a:r>
                        <a:rPr lang="en-US" b="1"/>
                        <a:t>Heart Rate Accuracy</a:t>
                      </a:r>
                      <a:endParaRPr lang="en-US"/>
                    </a:p>
                  </a:txBody>
                  <a:tcPr anchor="ctr">
                    <a:lnL>
                      <a:noFill/>
                    </a:lnL>
                    <a:lnR>
                      <a:noFill/>
                    </a:lnR>
                    <a:lnT>
                      <a:noFill/>
                    </a:lnT>
                    <a:lnB>
                      <a:noFill/>
                    </a:lnB>
                  </a:tcPr>
                </a:tc>
                <a:tc>
                  <a:txBody>
                    <a:bodyPr/>
                    <a:lstStyle/>
                    <a:p>
                      <a:r>
                        <a:rPr lang="en-US" dirty="0"/>
                        <a:t>96.2% (BPM sensor module)</a:t>
                      </a:r>
                    </a:p>
                  </a:txBody>
                  <a:tcPr anchor="ctr">
                    <a:lnL>
                      <a:noFill/>
                    </a:lnL>
                    <a:lnR>
                      <a:noFill/>
                    </a:lnR>
                    <a:lnT>
                      <a:noFill/>
                    </a:lnT>
                    <a:lnB>
                      <a:noFill/>
                    </a:lnB>
                  </a:tcPr>
                </a:tc>
                <a:tc>
                  <a:txBody>
                    <a:bodyPr/>
                    <a:lstStyle/>
                    <a:p>
                      <a:r>
                        <a:rPr lang="en-US"/>
                        <a:t>94.5% (optical sensor)</a:t>
                      </a:r>
                    </a:p>
                  </a:txBody>
                  <a:tcPr anchor="ctr">
                    <a:lnL>
                      <a:noFill/>
                    </a:lnL>
                    <a:lnR>
                      <a:noFill/>
                    </a:lnR>
                    <a:lnT>
                      <a:noFill/>
                    </a:lnT>
                    <a:lnB>
                      <a:noFill/>
                    </a:lnB>
                  </a:tcPr>
                </a:tc>
                <a:tc>
                  <a:txBody>
                    <a:bodyPr/>
                    <a:lstStyle/>
                    <a:p>
                      <a:r>
                        <a:rPr lang="en-US"/>
                        <a:t>91.8% (ECG patch)</a:t>
                      </a:r>
                    </a:p>
                  </a:txBody>
                  <a:tcPr anchor="ctr">
                    <a:lnL>
                      <a:noFill/>
                    </a:lnL>
                    <a:lnR>
                      <a:noFill/>
                    </a:lnR>
                    <a:lnT>
                      <a:noFill/>
                    </a:lnT>
                    <a:lnB>
                      <a:noFill/>
                    </a:lnB>
                  </a:tcPr>
                </a:tc>
                <a:extLst>
                  <a:ext uri="{0D108BD9-81ED-4DB2-BD59-A6C34878D82A}">
                    <a16:rowId xmlns:a16="http://schemas.microsoft.com/office/drawing/2014/main" val="3477291903"/>
                  </a:ext>
                </a:extLst>
              </a:tr>
              <a:tr h="1249326">
                <a:tc>
                  <a:txBody>
                    <a:bodyPr/>
                    <a:lstStyle/>
                    <a:p>
                      <a:r>
                        <a:rPr lang="en-US" b="1"/>
                        <a:t>Temperature Accuracy</a:t>
                      </a:r>
                      <a:endParaRPr lang="en-US"/>
                    </a:p>
                  </a:txBody>
                  <a:tcPr anchor="ctr">
                    <a:lnL>
                      <a:noFill/>
                    </a:lnL>
                    <a:lnR>
                      <a:noFill/>
                    </a:lnR>
                    <a:lnT>
                      <a:noFill/>
                    </a:lnT>
                    <a:lnB>
                      <a:noFill/>
                    </a:lnB>
                  </a:tcPr>
                </a:tc>
                <a:tc>
                  <a:txBody>
                    <a:bodyPr/>
                    <a:lstStyle/>
                    <a:p>
                      <a:r>
                        <a:rPr lang="en-US"/>
                        <a:t>±0.2°F (DS18B20 sensor)</a:t>
                      </a:r>
                    </a:p>
                  </a:txBody>
                  <a:tcPr anchor="ctr">
                    <a:lnL>
                      <a:noFill/>
                    </a:lnL>
                    <a:lnR>
                      <a:noFill/>
                    </a:lnR>
                    <a:lnT>
                      <a:noFill/>
                    </a:lnT>
                    <a:lnB>
                      <a:noFill/>
                    </a:lnB>
                  </a:tcPr>
                </a:tc>
                <a:tc>
                  <a:txBody>
                    <a:bodyPr/>
                    <a:lstStyle/>
                    <a:p>
                      <a:r>
                        <a:rPr lang="en-US"/>
                        <a:t>±0.5°F (LM35)</a:t>
                      </a:r>
                    </a:p>
                  </a:txBody>
                  <a:tcPr anchor="ctr">
                    <a:lnL>
                      <a:noFill/>
                    </a:lnL>
                    <a:lnR>
                      <a:noFill/>
                    </a:lnR>
                    <a:lnT>
                      <a:noFill/>
                    </a:lnT>
                    <a:lnB>
                      <a:noFill/>
                    </a:lnB>
                  </a:tcPr>
                </a:tc>
                <a:tc>
                  <a:txBody>
                    <a:bodyPr/>
                    <a:lstStyle/>
                    <a:p>
                      <a:r>
                        <a:rPr lang="en-US"/>
                        <a:t>±0.3°F (wearable band)</a:t>
                      </a:r>
                    </a:p>
                  </a:txBody>
                  <a:tcPr anchor="ctr">
                    <a:lnL>
                      <a:noFill/>
                    </a:lnL>
                    <a:lnR>
                      <a:noFill/>
                    </a:lnR>
                    <a:lnT>
                      <a:noFill/>
                    </a:lnT>
                    <a:lnB>
                      <a:noFill/>
                    </a:lnB>
                  </a:tcPr>
                </a:tc>
                <a:extLst>
                  <a:ext uri="{0D108BD9-81ED-4DB2-BD59-A6C34878D82A}">
                    <a16:rowId xmlns:a16="http://schemas.microsoft.com/office/drawing/2014/main" val="2858064699"/>
                  </a:ext>
                </a:extLst>
              </a:tr>
              <a:tr h="713900">
                <a:tc>
                  <a:txBody>
                    <a:bodyPr/>
                    <a:lstStyle/>
                    <a:p>
                      <a:r>
                        <a:rPr lang="en-US" b="1"/>
                        <a:t>Humidity Accuracy</a:t>
                      </a:r>
                      <a:endParaRPr lang="en-US"/>
                    </a:p>
                  </a:txBody>
                  <a:tcPr anchor="ctr">
                    <a:lnL>
                      <a:noFill/>
                    </a:lnL>
                    <a:lnR>
                      <a:noFill/>
                    </a:lnR>
                    <a:lnT>
                      <a:noFill/>
                    </a:lnT>
                    <a:lnB>
                      <a:noFill/>
                    </a:lnB>
                  </a:tcPr>
                </a:tc>
                <a:tc>
                  <a:txBody>
                    <a:bodyPr/>
                    <a:lstStyle/>
                    <a:p>
                      <a:r>
                        <a:rPr lang="en-US"/>
                        <a:t>±2% (DHT11)</a:t>
                      </a:r>
                    </a:p>
                  </a:txBody>
                  <a:tcPr anchor="ctr">
                    <a:lnL>
                      <a:noFill/>
                    </a:lnL>
                    <a:lnR>
                      <a:noFill/>
                    </a:lnR>
                    <a:lnT>
                      <a:noFill/>
                    </a:lnT>
                    <a:lnB>
                      <a:noFill/>
                    </a:lnB>
                  </a:tcPr>
                </a:tc>
                <a:tc>
                  <a:txBody>
                    <a:bodyPr/>
                    <a:lstStyle/>
                    <a:p>
                      <a:r>
                        <a:rPr lang="en-US"/>
                        <a:t>±5% (HTU21D)</a:t>
                      </a:r>
                    </a:p>
                  </a:txBody>
                  <a:tcPr anchor="ctr">
                    <a:lnL>
                      <a:noFill/>
                    </a:lnL>
                    <a:lnR>
                      <a:noFill/>
                    </a:lnR>
                    <a:lnT>
                      <a:noFill/>
                    </a:lnT>
                    <a:lnB>
                      <a:noFill/>
                    </a:lnB>
                  </a:tcPr>
                </a:tc>
                <a:tc>
                  <a:txBody>
                    <a:bodyPr/>
                    <a:lstStyle/>
                    <a:p>
                      <a:r>
                        <a:rPr lang="en-US" dirty="0"/>
                        <a:t>±3% (BME280)</a:t>
                      </a:r>
                    </a:p>
                  </a:txBody>
                  <a:tcPr anchor="ctr">
                    <a:lnL>
                      <a:noFill/>
                    </a:lnL>
                    <a:lnR>
                      <a:noFill/>
                    </a:lnR>
                    <a:lnT>
                      <a:noFill/>
                    </a:lnT>
                    <a:lnB>
                      <a:noFill/>
                    </a:lnB>
                  </a:tcPr>
                </a:tc>
                <a:extLst>
                  <a:ext uri="{0D108BD9-81ED-4DB2-BD59-A6C34878D82A}">
                    <a16:rowId xmlns:a16="http://schemas.microsoft.com/office/drawing/2014/main" val="2070186042"/>
                  </a:ext>
                </a:extLst>
              </a:tr>
              <a:tr h="1249326">
                <a:tc>
                  <a:txBody>
                    <a:bodyPr/>
                    <a:lstStyle/>
                    <a:p>
                      <a:r>
                        <a:rPr lang="en-US" b="1"/>
                        <a:t>Alert Latency</a:t>
                      </a:r>
                      <a:endParaRPr lang="en-US"/>
                    </a:p>
                  </a:txBody>
                  <a:tcPr anchor="ctr">
                    <a:lnL>
                      <a:noFill/>
                    </a:lnL>
                    <a:lnR>
                      <a:noFill/>
                    </a:lnR>
                    <a:lnT>
                      <a:noFill/>
                    </a:lnT>
                    <a:lnB>
                      <a:noFill/>
                    </a:lnB>
                  </a:tcPr>
                </a:tc>
                <a:tc>
                  <a:txBody>
                    <a:bodyPr/>
                    <a:lstStyle/>
                    <a:p>
                      <a:r>
                        <a:rPr lang="it-IT"/>
                        <a:t>&lt;1 sec (via WiFi cloud)</a:t>
                      </a:r>
                    </a:p>
                  </a:txBody>
                  <a:tcPr anchor="ctr">
                    <a:lnL>
                      <a:noFill/>
                    </a:lnL>
                    <a:lnR>
                      <a:noFill/>
                    </a:lnR>
                    <a:lnT>
                      <a:noFill/>
                    </a:lnT>
                    <a:lnB>
                      <a:noFill/>
                    </a:lnB>
                  </a:tcPr>
                </a:tc>
                <a:tc>
                  <a:txBody>
                    <a:bodyPr/>
                    <a:lstStyle/>
                    <a:p>
                      <a:r>
                        <a:rPr lang="en-US"/>
                        <a:t>3–5 sec (via GSM)</a:t>
                      </a:r>
                    </a:p>
                  </a:txBody>
                  <a:tcPr anchor="ctr">
                    <a:lnL>
                      <a:noFill/>
                    </a:lnL>
                    <a:lnR>
                      <a:noFill/>
                    </a:lnR>
                    <a:lnT>
                      <a:noFill/>
                    </a:lnT>
                    <a:lnB>
                      <a:noFill/>
                    </a:lnB>
                  </a:tcPr>
                </a:tc>
                <a:tc>
                  <a:txBody>
                    <a:bodyPr/>
                    <a:lstStyle/>
                    <a:p>
                      <a:r>
                        <a:rPr lang="en-US"/>
                        <a:t>2 sec (Bluetooth transmission)</a:t>
                      </a:r>
                    </a:p>
                  </a:txBody>
                  <a:tcPr anchor="ctr">
                    <a:lnL>
                      <a:noFill/>
                    </a:lnL>
                    <a:lnR>
                      <a:noFill/>
                    </a:lnR>
                    <a:lnT>
                      <a:noFill/>
                    </a:lnT>
                    <a:lnB>
                      <a:noFill/>
                    </a:lnB>
                  </a:tcPr>
                </a:tc>
                <a:extLst>
                  <a:ext uri="{0D108BD9-81ED-4DB2-BD59-A6C34878D82A}">
                    <a16:rowId xmlns:a16="http://schemas.microsoft.com/office/drawing/2014/main" val="1239472488"/>
                  </a:ext>
                </a:extLst>
              </a:tr>
              <a:tr h="1249326">
                <a:tc>
                  <a:txBody>
                    <a:bodyPr/>
                    <a:lstStyle/>
                    <a:p>
                      <a:r>
                        <a:rPr lang="en-US" b="1"/>
                        <a:t>Power Consumption</a:t>
                      </a:r>
                      <a:endParaRPr lang="en-US"/>
                    </a:p>
                  </a:txBody>
                  <a:tcPr anchor="ctr">
                    <a:lnL>
                      <a:noFill/>
                    </a:lnL>
                    <a:lnR>
                      <a:noFill/>
                    </a:lnR>
                    <a:lnT>
                      <a:noFill/>
                    </a:lnT>
                    <a:lnB>
                      <a:noFill/>
                    </a:lnB>
                  </a:tcPr>
                </a:tc>
                <a:tc>
                  <a:txBody>
                    <a:bodyPr/>
                    <a:lstStyle/>
                    <a:p>
                      <a:r>
                        <a:rPr lang="it-IT" dirty="0"/>
                        <a:t>3.3V @ 40mA avg (battery/solar)</a:t>
                      </a:r>
                    </a:p>
                  </a:txBody>
                  <a:tcPr anchor="ctr">
                    <a:lnL>
                      <a:noFill/>
                    </a:lnL>
                    <a:lnR>
                      <a:noFill/>
                    </a:lnR>
                    <a:lnT>
                      <a:noFill/>
                    </a:lnT>
                    <a:lnB>
                      <a:noFill/>
                    </a:lnB>
                  </a:tcPr>
                </a:tc>
                <a:tc>
                  <a:txBody>
                    <a:bodyPr/>
                    <a:lstStyle/>
                    <a:p>
                      <a:r>
                        <a:rPr lang="en-US"/>
                        <a:t>5V @ 80mA</a:t>
                      </a:r>
                    </a:p>
                  </a:txBody>
                  <a:tcPr anchor="ctr">
                    <a:lnL>
                      <a:noFill/>
                    </a:lnL>
                    <a:lnR>
                      <a:noFill/>
                    </a:lnR>
                    <a:lnT>
                      <a:noFill/>
                    </a:lnT>
                    <a:lnB>
                      <a:noFill/>
                    </a:lnB>
                  </a:tcPr>
                </a:tc>
                <a:tc>
                  <a:txBody>
                    <a:bodyPr/>
                    <a:lstStyle/>
                    <a:p>
                      <a:r>
                        <a:rPr lang="en-US" dirty="0"/>
                        <a:t>Rechargeable, lasts 6–8 </a:t>
                      </a:r>
                      <a:r>
                        <a:rPr lang="en-US" dirty="0" err="1"/>
                        <a:t>hrs</a:t>
                      </a:r>
                      <a:endParaRPr lang="en-US" dirty="0"/>
                    </a:p>
                  </a:txBody>
                  <a:tcPr anchor="ctr">
                    <a:lnL>
                      <a:noFill/>
                    </a:lnL>
                    <a:lnR>
                      <a:noFill/>
                    </a:lnR>
                    <a:lnT>
                      <a:noFill/>
                    </a:lnT>
                    <a:lnB>
                      <a:noFill/>
                    </a:lnB>
                  </a:tcPr>
                </a:tc>
                <a:extLst>
                  <a:ext uri="{0D108BD9-81ED-4DB2-BD59-A6C34878D82A}">
                    <a16:rowId xmlns:a16="http://schemas.microsoft.com/office/drawing/2014/main" val="941437555"/>
                  </a:ext>
                </a:extLst>
              </a:tr>
              <a:tr h="1249326">
                <a:tc>
                  <a:txBody>
                    <a:bodyPr/>
                    <a:lstStyle/>
                    <a:p>
                      <a:r>
                        <a:rPr lang="en-US" b="1"/>
                        <a:t>Cost Efficiency</a:t>
                      </a:r>
                      <a:endParaRPr lang="en-US"/>
                    </a:p>
                  </a:txBody>
                  <a:tcPr anchor="ctr">
                    <a:lnL>
                      <a:noFill/>
                    </a:lnL>
                    <a:lnR>
                      <a:noFill/>
                    </a:lnR>
                    <a:lnT>
                      <a:noFill/>
                    </a:lnT>
                    <a:lnB>
                      <a:noFill/>
                    </a:lnB>
                  </a:tcPr>
                </a:tc>
                <a:tc>
                  <a:txBody>
                    <a:bodyPr/>
                    <a:lstStyle/>
                    <a:p>
                      <a:r>
                        <a:rPr lang="en-US" dirty="0"/>
                        <a:t>~ $20 total setup</a:t>
                      </a:r>
                    </a:p>
                  </a:txBody>
                  <a:tcPr anchor="ctr">
                    <a:lnL>
                      <a:noFill/>
                    </a:lnL>
                    <a:lnR>
                      <a:noFill/>
                    </a:lnR>
                    <a:lnT>
                      <a:noFill/>
                    </a:lnT>
                    <a:lnB>
                      <a:noFill/>
                    </a:lnB>
                  </a:tcPr>
                </a:tc>
                <a:tc>
                  <a:txBody>
                    <a:bodyPr/>
                    <a:lstStyle/>
                    <a:p>
                      <a:r>
                        <a:rPr lang="en-US" dirty="0"/>
                        <a:t>~ $60 per unit</a:t>
                      </a:r>
                    </a:p>
                  </a:txBody>
                  <a:tcPr anchor="ctr">
                    <a:lnL>
                      <a:noFill/>
                    </a:lnL>
                    <a:lnR>
                      <a:noFill/>
                    </a:lnR>
                    <a:lnT>
                      <a:noFill/>
                    </a:lnT>
                    <a:lnB>
                      <a:noFill/>
                    </a:lnB>
                  </a:tcPr>
                </a:tc>
                <a:tc>
                  <a:txBody>
                    <a:bodyPr/>
                    <a:lstStyle/>
                    <a:p>
                      <a:r>
                        <a:rPr lang="en-US" dirty="0"/>
                        <a:t>&gt; $100 including mobile app</a:t>
                      </a:r>
                    </a:p>
                  </a:txBody>
                  <a:tcPr anchor="ctr">
                    <a:lnL>
                      <a:noFill/>
                    </a:lnL>
                    <a:lnR>
                      <a:noFill/>
                    </a:lnR>
                    <a:lnT>
                      <a:noFill/>
                    </a:lnT>
                    <a:lnB>
                      <a:noFill/>
                    </a:lnB>
                  </a:tcPr>
                </a:tc>
                <a:extLst>
                  <a:ext uri="{0D108BD9-81ED-4DB2-BD59-A6C34878D82A}">
                    <a16:rowId xmlns:a16="http://schemas.microsoft.com/office/drawing/2014/main" val="3700339655"/>
                  </a:ext>
                </a:extLst>
              </a:tr>
            </a:tbl>
          </a:graphicData>
        </a:graphic>
      </p:graphicFrame>
      <p:pic>
        <p:nvPicPr>
          <p:cNvPr id="12" name="Picture 11">
            <a:extLst>
              <a:ext uri="{FF2B5EF4-FFF2-40B4-BE49-F238E27FC236}">
                <a16:creationId xmlns:a16="http://schemas.microsoft.com/office/drawing/2014/main" id="{63E6DFD6-56C0-4BED-BF82-9F0E36CF97A9}"/>
              </a:ext>
            </a:extLst>
          </p:cNvPr>
          <p:cNvPicPr>
            <a:picLocks noChangeAspect="1"/>
          </p:cNvPicPr>
          <p:nvPr/>
        </p:nvPicPr>
        <p:blipFill rotWithShape="1">
          <a:blip r:embed="rId2">
            <a:extLst>
              <a:ext uri="{28A0092B-C50C-407E-A947-70E740481C1C}">
                <a14:useLocalDpi xmlns:a14="http://schemas.microsoft.com/office/drawing/2010/main" val="0"/>
              </a:ext>
            </a:extLst>
          </a:blip>
          <a:srcRect t="12644"/>
          <a:stretch/>
        </p:blipFill>
        <p:spPr>
          <a:xfrm>
            <a:off x="10824029" y="2082589"/>
            <a:ext cx="6858000" cy="8547311"/>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8775695" y="6748667"/>
            <a:ext cx="11227926" cy="3086100"/>
            <a:chOff x="0" y="0"/>
            <a:chExt cx="2957149" cy="812800"/>
          </a:xfrm>
        </p:grpSpPr>
        <p:sp>
          <p:nvSpPr>
            <p:cNvPr id="4" name="Freeform 4"/>
            <p:cNvSpPr/>
            <p:nvPr/>
          </p:nvSpPr>
          <p:spPr>
            <a:xfrm>
              <a:off x="0" y="0"/>
              <a:ext cx="2957149" cy="812800"/>
            </a:xfrm>
            <a:custGeom>
              <a:avLst/>
              <a:gdLst/>
              <a:ahLst/>
              <a:cxnLst/>
              <a:rect l="l" t="t" r="r" b="b"/>
              <a:pathLst>
                <a:path w="2957149" h="812800">
                  <a:moveTo>
                    <a:pt x="0" y="0"/>
                  </a:moveTo>
                  <a:lnTo>
                    <a:pt x="2957149" y="0"/>
                  </a:lnTo>
                  <a:lnTo>
                    <a:pt x="2957149" y="812800"/>
                  </a:lnTo>
                  <a:lnTo>
                    <a:pt x="0" y="812800"/>
                  </a:lnTo>
                  <a:close/>
                </a:path>
              </a:pathLst>
            </a:custGeom>
            <a:solidFill>
              <a:srgbClr val="EAEBE9"/>
            </a:solidFill>
          </p:spPr>
        </p:sp>
        <p:sp>
          <p:nvSpPr>
            <p:cNvPr id="5" name="TextBox 5"/>
            <p:cNvSpPr txBox="1"/>
            <p:nvPr/>
          </p:nvSpPr>
          <p:spPr>
            <a:xfrm>
              <a:off x="0" y="-47625"/>
              <a:ext cx="2957149" cy="860425"/>
            </a:xfrm>
            <a:prstGeom prst="rect">
              <a:avLst/>
            </a:prstGeom>
          </p:spPr>
          <p:txBody>
            <a:bodyPr lIns="50800" tIns="50800" rIns="50800" bIns="50800" rtlCol="0" anchor="ctr"/>
            <a:lstStyle/>
            <a:p>
              <a:pPr algn="ctr">
                <a:lnSpc>
                  <a:spcPts val="3665"/>
                </a:lnSpc>
              </a:pPr>
              <a:endParaRPr/>
            </a:p>
          </p:txBody>
        </p:sp>
      </p:grpSp>
      <p:sp>
        <p:nvSpPr>
          <p:cNvPr id="9" name="TextBox 9"/>
          <p:cNvSpPr txBox="1"/>
          <p:nvPr/>
        </p:nvSpPr>
        <p:spPr>
          <a:xfrm>
            <a:off x="9804395" y="452233"/>
            <a:ext cx="8483605" cy="1433790"/>
          </a:xfrm>
          <a:prstGeom prst="rect">
            <a:avLst/>
          </a:prstGeom>
        </p:spPr>
        <p:txBody>
          <a:bodyPr lIns="0" tIns="0" rIns="0" bIns="0" rtlCol="0" anchor="t">
            <a:spAutoFit/>
          </a:bodyPr>
          <a:lstStyle/>
          <a:p>
            <a:pPr marL="0" lvl="0" indent="0" algn="l">
              <a:lnSpc>
                <a:spcPts val="11838"/>
              </a:lnSpc>
            </a:pPr>
            <a:r>
              <a:rPr lang="en-US" sz="9321" b="1" dirty="0">
                <a:solidFill>
                  <a:srgbClr val="5F6F52"/>
                </a:solidFill>
                <a:latin typeface="Glacial Indifference Bold"/>
                <a:ea typeface="Glacial Indifference Bold"/>
                <a:cs typeface="Glacial Indifference Bold"/>
                <a:sym typeface="Glacial Indifference Bold"/>
              </a:rPr>
              <a:t>Advantages</a:t>
            </a:r>
          </a:p>
        </p:txBody>
      </p:sp>
      <p:sp>
        <p:nvSpPr>
          <p:cNvPr id="10" name="TextBox 10"/>
          <p:cNvSpPr txBox="1"/>
          <p:nvPr/>
        </p:nvSpPr>
        <p:spPr>
          <a:xfrm>
            <a:off x="8946379" y="2466942"/>
            <a:ext cx="8738947" cy="8201797"/>
          </a:xfrm>
          <a:prstGeom prst="rect">
            <a:avLst/>
          </a:prstGeom>
        </p:spPr>
        <p:txBody>
          <a:bodyPr lIns="0" tIns="0" rIns="0" bIns="0" rtlCol="0" anchor="t">
            <a:spAutoFit/>
          </a:bodyPr>
          <a:lstStyle/>
          <a:p>
            <a:pPr marL="514350" indent="-514350">
              <a:lnSpc>
                <a:spcPts val="4250"/>
              </a:lnSpc>
              <a:spcBef>
                <a:spcPct val="0"/>
              </a:spcBef>
              <a:buAutoNum type="arabicPeriod"/>
            </a:pPr>
            <a:r>
              <a:rPr lang="en-US" sz="3200" dirty="0"/>
              <a:t>Allows real-time tracking of heart rate, temperature, and humidity from anywhere via cloud platforms, enabling early medical intervention.</a:t>
            </a:r>
          </a:p>
          <a:p>
            <a:pPr>
              <a:lnSpc>
                <a:spcPts val="4250"/>
              </a:lnSpc>
              <a:spcBef>
                <a:spcPct val="0"/>
              </a:spcBef>
            </a:pPr>
            <a:endParaRPr lang="en-US" sz="3200" dirty="0"/>
          </a:p>
          <a:p>
            <a:pPr>
              <a:lnSpc>
                <a:spcPts val="4250"/>
              </a:lnSpc>
              <a:spcBef>
                <a:spcPct val="0"/>
              </a:spcBef>
            </a:pPr>
            <a:r>
              <a:rPr lang="en-US" sz="3200" dirty="0"/>
              <a:t>2.</a:t>
            </a:r>
            <a:r>
              <a:rPr lang="en-US" altLang="en-US" sz="3200" dirty="0">
                <a:latin typeface="Arial" panose="020B0604020202020204" pitchFamily="34" charset="0"/>
              </a:rPr>
              <a:t> </a:t>
            </a:r>
            <a:r>
              <a:rPr lang="en-US" altLang="en-US" sz="3200" dirty="0">
                <a:latin typeface="+mj-lt"/>
              </a:rPr>
              <a:t>Uses low-power components like Arduino UNO R4 </a:t>
            </a:r>
            <a:r>
              <a:rPr lang="en-US" altLang="en-US" sz="3200" dirty="0" err="1">
                <a:latin typeface="+mj-lt"/>
              </a:rPr>
              <a:t>WiFi</a:t>
            </a:r>
            <a:r>
              <a:rPr lang="en-US" altLang="en-US" sz="3200" dirty="0">
                <a:latin typeface="+mj-lt"/>
              </a:rPr>
              <a:t> and sensors, making it suitable for battery or solar-powered use</a:t>
            </a:r>
            <a:r>
              <a:rPr lang="en-US" sz="3200" dirty="0">
                <a:latin typeface="+mj-lt"/>
              </a:rPr>
              <a:t>.</a:t>
            </a:r>
          </a:p>
          <a:p>
            <a:pPr>
              <a:lnSpc>
                <a:spcPts val="4250"/>
              </a:lnSpc>
              <a:spcBef>
                <a:spcPct val="0"/>
              </a:spcBef>
            </a:pPr>
            <a:endParaRPr lang="en-US" sz="3200" dirty="0">
              <a:latin typeface="+mj-lt"/>
            </a:endParaRPr>
          </a:p>
          <a:p>
            <a:pPr>
              <a:lnSpc>
                <a:spcPts val="4250"/>
              </a:lnSpc>
              <a:spcBef>
                <a:spcPct val="0"/>
              </a:spcBef>
            </a:pPr>
            <a:r>
              <a:rPr lang="en-US" sz="3200" dirty="0">
                <a:latin typeface="+mj-lt"/>
              </a:rPr>
              <a:t>3.</a:t>
            </a:r>
            <a:r>
              <a:rPr lang="en-US" sz="3200" dirty="0"/>
              <a:t> Helps elderly and chronically ill patients avoid frequent hospital trips by providing continuous monitoring and alerts at home.</a:t>
            </a:r>
            <a:endParaRPr lang="en-US" sz="3200" dirty="0">
              <a:latin typeface="+mj-lt"/>
            </a:endParaRPr>
          </a:p>
          <a:p>
            <a:pPr>
              <a:lnSpc>
                <a:spcPts val="4250"/>
              </a:lnSpc>
              <a:spcBef>
                <a:spcPct val="0"/>
              </a:spcBef>
            </a:pPr>
            <a:endParaRPr lang="en-US" sz="3200" dirty="0">
              <a:latin typeface="+mj-lt"/>
            </a:endParaRPr>
          </a:p>
          <a:p>
            <a:pPr>
              <a:lnSpc>
                <a:spcPts val="4250"/>
              </a:lnSpc>
              <a:spcBef>
                <a:spcPct val="0"/>
              </a:spcBef>
            </a:pPr>
            <a:endParaRPr lang="en-US" sz="2800" spc="-33" dirty="0">
              <a:latin typeface="Poppins"/>
              <a:ea typeface="Poppins"/>
              <a:cs typeface="Poppins"/>
              <a:sym typeface="Poppins"/>
            </a:endParaRPr>
          </a:p>
          <a:p>
            <a:pPr marL="0" lvl="0" indent="0" algn="l">
              <a:lnSpc>
                <a:spcPts val="4250"/>
              </a:lnSpc>
              <a:spcBef>
                <a:spcPct val="0"/>
              </a:spcBef>
            </a:pPr>
            <a:endParaRPr lang="en-US" sz="3036" dirty="0">
              <a:solidFill>
                <a:srgbClr val="000000"/>
              </a:solidFill>
              <a:latin typeface="Futura"/>
              <a:ea typeface="Futura"/>
              <a:cs typeface="Futura"/>
              <a:sym typeface="Futura"/>
            </a:endParaRPr>
          </a:p>
        </p:txBody>
      </p:sp>
      <p:pic>
        <p:nvPicPr>
          <p:cNvPr id="7" name="Picture 6">
            <a:extLst>
              <a:ext uri="{FF2B5EF4-FFF2-40B4-BE49-F238E27FC236}">
                <a16:creationId xmlns:a16="http://schemas.microsoft.com/office/drawing/2014/main" id="{71E11ECD-98F8-49A5-88ED-DDE19A2E4D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2674" y="224326"/>
            <a:ext cx="7315200" cy="4859482"/>
          </a:xfrm>
          <a:prstGeom prst="rect">
            <a:avLst/>
          </a:prstGeom>
        </p:spPr>
      </p:pic>
      <p:pic>
        <p:nvPicPr>
          <p:cNvPr id="11" name="Picture 10">
            <a:extLst>
              <a:ext uri="{FF2B5EF4-FFF2-40B4-BE49-F238E27FC236}">
                <a16:creationId xmlns:a16="http://schemas.microsoft.com/office/drawing/2014/main" id="{4420EA50-A7EA-4C5F-9024-E138A3DED2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2674" y="5372099"/>
            <a:ext cx="7315200" cy="4707893"/>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7"/>
          <p:cNvGrpSpPr/>
          <p:nvPr/>
        </p:nvGrpSpPr>
        <p:grpSpPr>
          <a:xfrm>
            <a:off x="17022970" y="792370"/>
            <a:ext cx="472661" cy="472661"/>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BC8B1"/>
            </a:solidFill>
          </p:spPr>
        </p:sp>
        <p:sp>
          <p:nvSpPr>
            <p:cNvPr id="9" name="TextBox 9"/>
            <p:cNvSpPr txBox="1"/>
            <p:nvPr/>
          </p:nvSpPr>
          <p:spPr>
            <a:xfrm>
              <a:off x="76200" y="28575"/>
              <a:ext cx="660400" cy="708025"/>
            </a:xfrm>
            <a:prstGeom prst="rect">
              <a:avLst/>
            </a:prstGeom>
          </p:spPr>
          <p:txBody>
            <a:bodyPr lIns="50800" tIns="50800" rIns="50800" bIns="50800" rtlCol="0" anchor="ctr"/>
            <a:lstStyle/>
            <a:p>
              <a:pPr algn="ctr">
                <a:lnSpc>
                  <a:spcPts val="3012"/>
                </a:lnSpc>
              </a:pPr>
              <a:endParaRPr/>
            </a:p>
          </p:txBody>
        </p:sp>
      </p:grpSp>
      <p:sp>
        <p:nvSpPr>
          <p:cNvPr id="12" name="TextBox 12"/>
          <p:cNvSpPr txBox="1"/>
          <p:nvPr/>
        </p:nvSpPr>
        <p:spPr>
          <a:xfrm>
            <a:off x="535244" y="611395"/>
            <a:ext cx="9994033" cy="1601553"/>
          </a:xfrm>
          <a:prstGeom prst="rect">
            <a:avLst/>
          </a:prstGeom>
        </p:spPr>
        <p:txBody>
          <a:bodyPr lIns="0" tIns="0" rIns="0" bIns="0" rtlCol="0" anchor="t">
            <a:spAutoFit/>
          </a:bodyPr>
          <a:lstStyle/>
          <a:p>
            <a:pPr marL="0" lvl="0" indent="0" algn="l">
              <a:lnSpc>
                <a:spcPts val="13050"/>
              </a:lnSpc>
              <a:spcBef>
                <a:spcPct val="0"/>
              </a:spcBef>
            </a:pPr>
            <a:r>
              <a:rPr lang="en-US" sz="9321" b="1" dirty="0">
                <a:solidFill>
                  <a:srgbClr val="5F6F52"/>
                </a:solidFill>
                <a:latin typeface="Glacial Indifference Bold"/>
                <a:ea typeface="Glacial Indifference Bold"/>
                <a:cs typeface="Glacial Indifference Bold"/>
                <a:sym typeface="Glacial Indifference Bold"/>
              </a:rPr>
              <a:t>Conclusion</a:t>
            </a:r>
          </a:p>
        </p:txBody>
      </p:sp>
      <p:sp>
        <p:nvSpPr>
          <p:cNvPr id="16" name="Rectangle 1">
            <a:extLst>
              <a:ext uri="{FF2B5EF4-FFF2-40B4-BE49-F238E27FC236}">
                <a16:creationId xmlns:a16="http://schemas.microsoft.com/office/drawing/2014/main" id="{FB4DD7B0-3281-46FD-8E61-090BC18C30A3}"/>
              </a:ext>
            </a:extLst>
          </p:cNvPr>
          <p:cNvSpPr>
            <a:spLocks noChangeArrowheads="1"/>
          </p:cNvSpPr>
          <p:nvPr/>
        </p:nvSpPr>
        <p:spPr bwMode="auto">
          <a:xfrm>
            <a:off x="907312" y="3390900"/>
            <a:ext cx="7796026" cy="50167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0" i="0" u="none" strike="noStrike" cap="none" normalizeH="0" baseline="0" dirty="0">
                <a:ln>
                  <a:noFill/>
                </a:ln>
                <a:solidFill>
                  <a:schemeClr val="tx1"/>
                </a:solidFill>
                <a:effectLst/>
                <a:latin typeface="Arial" panose="020B0604020202020204" pitchFamily="34" charset="0"/>
              </a:rPr>
              <a:t>The Patient Health Monitoring System (PHMS) uses IoT technologies to enable remote healthcare by embedding sensors and cloud platforms for timely medical interventions. It supports elderly and chronically ill patients by reducing frequent hospital visits and promoting preventive care. The project highlights technical feasibility, scalability, and sustainable healthcare improvements.</a:t>
            </a:r>
          </a:p>
        </p:txBody>
      </p:sp>
      <p:pic>
        <p:nvPicPr>
          <p:cNvPr id="18" name="Picture 17">
            <a:extLst>
              <a:ext uri="{FF2B5EF4-FFF2-40B4-BE49-F238E27FC236}">
                <a16:creationId xmlns:a16="http://schemas.microsoft.com/office/drawing/2014/main" id="{D982079E-E35A-4A5D-823C-EC8E33C79B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34733" y="2324100"/>
            <a:ext cx="8160258" cy="6571535"/>
          </a:xfrm>
          <a:prstGeom prst="rect">
            <a:avLst/>
          </a:prstGeom>
        </p:spPr>
      </p:pic>
      <p:sp>
        <p:nvSpPr>
          <p:cNvPr id="10" name="TextBox 25">
            <a:extLst>
              <a:ext uri="{FF2B5EF4-FFF2-40B4-BE49-F238E27FC236}">
                <a16:creationId xmlns:a16="http://schemas.microsoft.com/office/drawing/2014/main" id="{4EA419E3-A808-430A-8D6B-E0A195F4A0CB}"/>
              </a:ext>
            </a:extLst>
          </p:cNvPr>
          <p:cNvSpPr txBox="1"/>
          <p:nvPr/>
        </p:nvSpPr>
        <p:spPr>
          <a:xfrm>
            <a:off x="14554200" y="758670"/>
            <a:ext cx="4572107" cy="493661"/>
          </a:xfrm>
          <a:prstGeom prst="rect">
            <a:avLst/>
          </a:prstGeom>
        </p:spPr>
        <p:txBody>
          <a:bodyPr lIns="0" tIns="0" rIns="0" bIns="0" rtlCol="0" anchor="t">
            <a:spAutoFit/>
          </a:bodyPr>
          <a:lstStyle/>
          <a:p>
            <a:pPr marL="0" lvl="0" indent="0" algn="l">
              <a:lnSpc>
                <a:spcPts val="4397"/>
              </a:lnSpc>
              <a:spcBef>
                <a:spcPct val="0"/>
              </a:spcBef>
            </a:pPr>
            <a:r>
              <a:rPr lang="en-US" sz="3141" i="1" dirty="0">
                <a:solidFill>
                  <a:srgbClr val="000000"/>
                </a:solidFill>
                <a:latin typeface="Futura Italics"/>
                <a:ea typeface="Futura Italics"/>
                <a:cs typeface="Futura Italics"/>
                <a:sym typeface="Futura Italics"/>
              </a:rPr>
              <a:t>CSE406 IOT</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792370" y="792370"/>
            <a:ext cx="472661" cy="472661"/>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BC8B1"/>
            </a:solidFill>
          </p:spPr>
        </p:sp>
        <p:sp>
          <p:nvSpPr>
            <p:cNvPr id="4" name="TextBox 4"/>
            <p:cNvSpPr txBox="1"/>
            <p:nvPr/>
          </p:nvSpPr>
          <p:spPr>
            <a:xfrm>
              <a:off x="76200" y="28575"/>
              <a:ext cx="660400" cy="708025"/>
            </a:xfrm>
            <a:prstGeom prst="rect">
              <a:avLst/>
            </a:prstGeom>
          </p:spPr>
          <p:txBody>
            <a:bodyPr lIns="50800" tIns="50800" rIns="50800" bIns="50800" rtlCol="0" anchor="ctr"/>
            <a:lstStyle/>
            <a:p>
              <a:pPr algn="ctr">
                <a:lnSpc>
                  <a:spcPts val="3012"/>
                </a:lnSpc>
              </a:pPr>
              <a:endParaRPr/>
            </a:p>
          </p:txBody>
        </p:sp>
      </p:grpSp>
      <p:sp>
        <p:nvSpPr>
          <p:cNvPr id="5" name="AutoShape 5"/>
          <p:cNvSpPr/>
          <p:nvPr/>
        </p:nvSpPr>
        <p:spPr>
          <a:xfrm>
            <a:off x="17364075" y="6915141"/>
            <a:ext cx="0" cy="2610617"/>
          </a:xfrm>
          <a:prstGeom prst="line">
            <a:avLst/>
          </a:prstGeom>
          <a:ln w="123825" cap="flat">
            <a:solidFill>
              <a:srgbClr val="BBC8B1"/>
            </a:solidFill>
            <a:prstDash val="sysDot"/>
            <a:headEnd type="none" w="sm" len="sm"/>
            <a:tailEnd type="none" w="sm" len="sm"/>
          </a:ln>
        </p:spPr>
      </p:sp>
      <p:grpSp>
        <p:nvGrpSpPr>
          <p:cNvPr id="6" name="Group 6"/>
          <p:cNvGrpSpPr/>
          <p:nvPr/>
        </p:nvGrpSpPr>
        <p:grpSpPr>
          <a:xfrm>
            <a:off x="13756206" y="-514350"/>
            <a:ext cx="6163724" cy="3086100"/>
            <a:chOff x="0" y="0"/>
            <a:chExt cx="1623368" cy="812800"/>
          </a:xfrm>
        </p:grpSpPr>
        <p:sp>
          <p:nvSpPr>
            <p:cNvPr id="7" name="Freeform 7"/>
            <p:cNvSpPr/>
            <p:nvPr/>
          </p:nvSpPr>
          <p:spPr>
            <a:xfrm>
              <a:off x="0" y="0"/>
              <a:ext cx="1623368" cy="812800"/>
            </a:xfrm>
            <a:custGeom>
              <a:avLst/>
              <a:gdLst/>
              <a:ahLst/>
              <a:cxnLst/>
              <a:rect l="l" t="t" r="r" b="b"/>
              <a:pathLst>
                <a:path w="1623368" h="812800">
                  <a:moveTo>
                    <a:pt x="0" y="0"/>
                  </a:moveTo>
                  <a:lnTo>
                    <a:pt x="1623368" y="0"/>
                  </a:lnTo>
                  <a:lnTo>
                    <a:pt x="1623368" y="812800"/>
                  </a:lnTo>
                  <a:lnTo>
                    <a:pt x="0" y="812800"/>
                  </a:lnTo>
                  <a:close/>
                </a:path>
              </a:pathLst>
            </a:custGeom>
            <a:solidFill>
              <a:srgbClr val="EAEBE9"/>
            </a:solidFill>
          </p:spPr>
        </p:sp>
        <p:sp>
          <p:nvSpPr>
            <p:cNvPr id="8" name="TextBox 8"/>
            <p:cNvSpPr txBox="1"/>
            <p:nvPr/>
          </p:nvSpPr>
          <p:spPr>
            <a:xfrm>
              <a:off x="0" y="-47625"/>
              <a:ext cx="1623368" cy="860425"/>
            </a:xfrm>
            <a:prstGeom prst="rect">
              <a:avLst/>
            </a:prstGeom>
          </p:spPr>
          <p:txBody>
            <a:bodyPr lIns="50800" tIns="50800" rIns="50800" bIns="50800" rtlCol="0" anchor="ctr"/>
            <a:lstStyle/>
            <a:p>
              <a:pPr algn="ctr">
                <a:lnSpc>
                  <a:spcPts val="3012"/>
                </a:lnSpc>
              </a:pPr>
              <a:endParaRPr/>
            </a:p>
          </p:txBody>
        </p:sp>
      </p:grpSp>
      <p:grpSp>
        <p:nvGrpSpPr>
          <p:cNvPr id="9" name="Group 9"/>
          <p:cNvGrpSpPr/>
          <p:nvPr/>
        </p:nvGrpSpPr>
        <p:grpSpPr>
          <a:xfrm>
            <a:off x="-2582136" y="8362283"/>
            <a:ext cx="7059741" cy="3086100"/>
            <a:chOff x="0" y="0"/>
            <a:chExt cx="1859356" cy="812800"/>
          </a:xfrm>
        </p:grpSpPr>
        <p:sp>
          <p:nvSpPr>
            <p:cNvPr id="10" name="Freeform 10"/>
            <p:cNvSpPr/>
            <p:nvPr/>
          </p:nvSpPr>
          <p:spPr>
            <a:xfrm>
              <a:off x="0" y="0"/>
              <a:ext cx="1859356" cy="812800"/>
            </a:xfrm>
            <a:custGeom>
              <a:avLst/>
              <a:gdLst/>
              <a:ahLst/>
              <a:cxnLst/>
              <a:rect l="l" t="t" r="r" b="b"/>
              <a:pathLst>
                <a:path w="1859356" h="812800">
                  <a:moveTo>
                    <a:pt x="0" y="0"/>
                  </a:moveTo>
                  <a:lnTo>
                    <a:pt x="1859356" y="0"/>
                  </a:lnTo>
                  <a:lnTo>
                    <a:pt x="1859356" y="812800"/>
                  </a:lnTo>
                  <a:lnTo>
                    <a:pt x="0" y="812800"/>
                  </a:lnTo>
                  <a:close/>
                </a:path>
              </a:pathLst>
            </a:custGeom>
            <a:solidFill>
              <a:srgbClr val="EAEBE9"/>
            </a:solidFill>
          </p:spPr>
        </p:sp>
        <p:sp>
          <p:nvSpPr>
            <p:cNvPr id="11" name="TextBox 11"/>
            <p:cNvSpPr txBox="1"/>
            <p:nvPr/>
          </p:nvSpPr>
          <p:spPr>
            <a:xfrm>
              <a:off x="0" y="-47625"/>
              <a:ext cx="1859356" cy="860425"/>
            </a:xfrm>
            <a:prstGeom prst="rect">
              <a:avLst/>
            </a:prstGeom>
          </p:spPr>
          <p:txBody>
            <a:bodyPr lIns="50800" tIns="50800" rIns="50800" bIns="50800" rtlCol="0" anchor="ctr"/>
            <a:lstStyle/>
            <a:p>
              <a:pPr algn="ctr">
                <a:lnSpc>
                  <a:spcPts val="3012"/>
                </a:lnSpc>
              </a:pPr>
              <a:endParaRPr/>
            </a:p>
          </p:txBody>
        </p:sp>
      </p:grpSp>
      <p:sp>
        <p:nvSpPr>
          <p:cNvPr id="13" name="TextBox 13"/>
          <p:cNvSpPr txBox="1"/>
          <p:nvPr/>
        </p:nvSpPr>
        <p:spPr>
          <a:xfrm>
            <a:off x="12504281" y="8872110"/>
            <a:ext cx="4460189" cy="527004"/>
          </a:xfrm>
          <a:prstGeom prst="rect">
            <a:avLst/>
          </a:prstGeom>
        </p:spPr>
        <p:txBody>
          <a:bodyPr lIns="0" tIns="0" rIns="0" bIns="0" rtlCol="0" anchor="t">
            <a:spAutoFit/>
          </a:bodyPr>
          <a:lstStyle/>
          <a:p>
            <a:pPr marL="0" lvl="0" indent="0" algn="r">
              <a:lnSpc>
                <a:spcPts val="4677"/>
              </a:lnSpc>
              <a:spcBef>
                <a:spcPct val="0"/>
              </a:spcBef>
            </a:pPr>
            <a:r>
              <a:rPr lang="en-US" sz="3341" dirty="0">
                <a:solidFill>
                  <a:srgbClr val="465739"/>
                </a:solidFill>
                <a:latin typeface="Futura"/>
                <a:ea typeface="Futura"/>
                <a:cs typeface="Futura"/>
                <a:sym typeface="Futura"/>
              </a:rPr>
              <a:t>18 May, 2025</a:t>
            </a:r>
          </a:p>
        </p:txBody>
      </p:sp>
      <p:sp>
        <p:nvSpPr>
          <p:cNvPr id="14" name="TextBox 14"/>
          <p:cNvSpPr txBox="1"/>
          <p:nvPr/>
        </p:nvSpPr>
        <p:spPr>
          <a:xfrm>
            <a:off x="923924" y="2256369"/>
            <a:ext cx="14744962" cy="7267575"/>
          </a:xfrm>
          <a:prstGeom prst="rect">
            <a:avLst/>
          </a:prstGeom>
        </p:spPr>
        <p:txBody>
          <a:bodyPr lIns="0" tIns="0" rIns="0" bIns="0" rtlCol="0" anchor="t">
            <a:spAutoFit/>
          </a:bodyPr>
          <a:lstStyle/>
          <a:p>
            <a:pPr marL="0" lvl="0" indent="0" algn="ctr">
              <a:lnSpc>
                <a:spcPts val="28499"/>
              </a:lnSpc>
            </a:pPr>
            <a:r>
              <a:rPr lang="en-US" sz="24999" b="1" dirty="0">
                <a:solidFill>
                  <a:srgbClr val="5F6F52"/>
                </a:solidFill>
                <a:latin typeface="Glacial Indifference Bold"/>
                <a:ea typeface="Glacial Indifference Bold"/>
                <a:cs typeface="Glacial Indifference Bold"/>
                <a:sym typeface="Glacial Indifference Bold"/>
              </a:rPr>
              <a:t>THANK YOU</a:t>
            </a:r>
          </a:p>
        </p:txBody>
      </p:sp>
      <p:sp>
        <p:nvSpPr>
          <p:cNvPr id="15" name="TextBox 25">
            <a:extLst>
              <a:ext uri="{FF2B5EF4-FFF2-40B4-BE49-F238E27FC236}">
                <a16:creationId xmlns:a16="http://schemas.microsoft.com/office/drawing/2014/main" id="{8CC09C7E-9F2A-49BD-8564-88A398DAB617}"/>
              </a:ext>
            </a:extLst>
          </p:cNvPr>
          <p:cNvSpPr txBox="1"/>
          <p:nvPr/>
        </p:nvSpPr>
        <p:spPr>
          <a:xfrm>
            <a:off x="1524000" y="781869"/>
            <a:ext cx="4572107" cy="493661"/>
          </a:xfrm>
          <a:prstGeom prst="rect">
            <a:avLst/>
          </a:prstGeom>
        </p:spPr>
        <p:txBody>
          <a:bodyPr lIns="0" tIns="0" rIns="0" bIns="0" rtlCol="0" anchor="t">
            <a:spAutoFit/>
          </a:bodyPr>
          <a:lstStyle/>
          <a:p>
            <a:pPr marL="0" lvl="0" indent="0" algn="l">
              <a:lnSpc>
                <a:spcPts val="4397"/>
              </a:lnSpc>
              <a:spcBef>
                <a:spcPct val="0"/>
              </a:spcBef>
            </a:pPr>
            <a:r>
              <a:rPr lang="en-US" sz="3141" i="1" dirty="0">
                <a:solidFill>
                  <a:srgbClr val="000000"/>
                </a:solidFill>
                <a:latin typeface="Futura Italics"/>
                <a:ea typeface="Futura Italics"/>
                <a:cs typeface="Futura Italics"/>
                <a:sym typeface="Futura Italics"/>
              </a:rPr>
              <a:t>CSE406 IOT</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041361" y="-2496160"/>
            <a:ext cx="15656483" cy="15656483"/>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AEBE9"/>
            </a:solidFill>
          </p:spPr>
        </p:sp>
        <p:sp>
          <p:nvSpPr>
            <p:cNvPr id="4" name="TextBox 4"/>
            <p:cNvSpPr txBox="1"/>
            <p:nvPr/>
          </p:nvSpPr>
          <p:spPr>
            <a:xfrm>
              <a:off x="76200" y="28575"/>
              <a:ext cx="660400" cy="708025"/>
            </a:xfrm>
            <a:prstGeom prst="rect">
              <a:avLst/>
            </a:prstGeom>
          </p:spPr>
          <p:txBody>
            <a:bodyPr lIns="50800" tIns="50800" rIns="50800" bIns="50800" rtlCol="0" anchor="ctr"/>
            <a:lstStyle/>
            <a:p>
              <a:pPr algn="ctr">
                <a:lnSpc>
                  <a:spcPts val="3012"/>
                </a:lnSpc>
              </a:pPr>
              <a:endParaRPr/>
            </a:p>
          </p:txBody>
        </p:sp>
      </p:grpSp>
      <p:grpSp>
        <p:nvGrpSpPr>
          <p:cNvPr id="5" name="Group 5"/>
          <p:cNvGrpSpPr/>
          <p:nvPr/>
        </p:nvGrpSpPr>
        <p:grpSpPr>
          <a:xfrm>
            <a:off x="17022970" y="792370"/>
            <a:ext cx="472661" cy="472661"/>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BC8B1"/>
            </a:solidFill>
          </p:spPr>
        </p:sp>
        <p:sp>
          <p:nvSpPr>
            <p:cNvPr id="7" name="TextBox 7"/>
            <p:cNvSpPr txBox="1"/>
            <p:nvPr/>
          </p:nvSpPr>
          <p:spPr>
            <a:xfrm>
              <a:off x="76200" y="28575"/>
              <a:ext cx="660400" cy="708025"/>
            </a:xfrm>
            <a:prstGeom prst="rect">
              <a:avLst/>
            </a:prstGeom>
          </p:spPr>
          <p:txBody>
            <a:bodyPr lIns="50800" tIns="50800" rIns="50800" bIns="50800" rtlCol="0" anchor="ctr"/>
            <a:lstStyle/>
            <a:p>
              <a:pPr algn="ctr">
                <a:lnSpc>
                  <a:spcPts val="3012"/>
                </a:lnSpc>
              </a:pPr>
              <a:endParaRPr/>
            </a:p>
          </p:txBody>
        </p:sp>
      </p:grpSp>
      <p:sp>
        <p:nvSpPr>
          <p:cNvPr id="10" name="TextBox 10"/>
          <p:cNvSpPr txBox="1"/>
          <p:nvPr/>
        </p:nvSpPr>
        <p:spPr>
          <a:xfrm>
            <a:off x="711912" y="3991132"/>
            <a:ext cx="10325097" cy="4354205"/>
          </a:xfrm>
          <a:prstGeom prst="rect">
            <a:avLst/>
          </a:prstGeom>
        </p:spPr>
        <p:txBody>
          <a:bodyPr wrap="square" lIns="0" tIns="0" rIns="0" bIns="0" rtlCol="0" anchor="t">
            <a:spAutoFit/>
          </a:bodyPr>
          <a:lstStyle/>
          <a:p>
            <a:pPr>
              <a:lnSpc>
                <a:spcPts val="3666"/>
              </a:lnSpc>
              <a:spcBef>
                <a:spcPct val="0"/>
              </a:spcBef>
            </a:pPr>
            <a:r>
              <a:rPr lang="en-US" altLang="en-US" sz="3200" dirty="0">
                <a:latin typeface="Arial" panose="020B0604020202020204" pitchFamily="34" charset="0"/>
              </a:rPr>
              <a:t>The Internet of Things (IoT) is transforming healthcare by enabling real-time monitoring through connected devices. This project presents a Patient Health Monitoring System (PHMS) that tracks vital signs like heart rate and temperature and sends data to the cloud for remote access. It is especially beneficial for elderly and chronically ill patients, ensuring timely alerts and improved care.</a:t>
            </a:r>
          </a:p>
          <a:p>
            <a:pPr marL="0" lvl="0" indent="0">
              <a:lnSpc>
                <a:spcPts val="3666"/>
              </a:lnSpc>
              <a:spcBef>
                <a:spcPct val="0"/>
              </a:spcBef>
            </a:pPr>
            <a:r>
              <a:rPr lang="en-US" sz="2619" dirty="0">
                <a:solidFill>
                  <a:srgbClr val="000000"/>
                </a:solidFill>
                <a:latin typeface="Futura"/>
                <a:ea typeface="Futura"/>
                <a:cs typeface="Futura"/>
                <a:sym typeface="Futura"/>
              </a:rPr>
              <a:t> </a:t>
            </a:r>
          </a:p>
        </p:txBody>
      </p:sp>
      <p:sp>
        <p:nvSpPr>
          <p:cNvPr id="11" name="TextBox 11"/>
          <p:cNvSpPr txBox="1"/>
          <p:nvPr/>
        </p:nvSpPr>
        <p:spPr>
          <a:xfrm>
            <a:off x="1028700" y="7565265"/>
            <a:ext cx="9142101" cy="414665"/>
          </a:xfrm>
          <a:prstGeom prst="rect">
            <a:avLst/>
          </a:prstGeom>
        </p:spPr>
        <p:txBody>
          <a:bodyPr lIns="0" tIns="0" rIns="0" bIns="0" rtlCol="0" anchor="t">
            <a:spAutoFit/>
          </a:bodyPr>
          <a:lstStyle/>
          <a:p>
            <a:pPr marL="0" lvl="0" indent="0" algn="l">
              <a:lnSpc>
                <a:spcPts val="3666"/>
              </a:lnSpc>
              <a:spcBef>
                <a:spcPct val="0"/>
              </a:spcBef>
            </a:pPr>
            <a:endParaRPr lang="en-US" sz="2619" dirty="0">
              <a:solidFill>
                <a:srgbClr val="000000"/>
              </a:solidFill>
              <a:latin typeface="Futura"/>
              <a:ea typeface="Futura"/>
              <a:cs typeface="Futura"/>
              <a:sym typeface="Futura"/>
            </a:endParaRPr>
          </a:p>
        </p:txBody>
      </p:sp>
      <p:sp>
        <p:nvSpPr>
          <p:cNvPr id="12" name="TextBox 12"/>
          <p:cNvSpPr txBox="1"/>
          <p:nvPr/>
        </p:nvSpPr>
        <p:spPr>
          <a:xfrm>
            <a:off x="1028700" y="611395"/>
            <a:ext cx="9691523" cy="3238772"/>
          </a:xfrm>
          <a:prstGeom prst="rect">
            <a:avLst/>
          </a:prstGeom>
        </p:spPr>
        <p:txBody>
          <a:bodyPr lIns="0" tIns="0" rIns="0" bIns="0" rtlCol="0" anchor="t">
            <a:spAutoFit/>
          </a:bodyPr>
          <a:lstStyle/>
          <a:p>
            <a:pPr>
              <a:lnSpc>
                <a:spcPts val="13050"/>
              </a:lnSpc>
              <a:spcBef>
                <a:spcPct val="0"/>
              </a:spcBef>
            </a:pPr>
            <a:r>
              <a:rPr lang="en-US" sz="9600" b="1" dirty="0">
                <a:solidFill>
                  <a:schemeClr val="bg2">
                    <a:lumMod val="25000"/>
                  </a:schemeClr>
                </a:solidFill>
                <a:latin typeface="Montserrat Bold"/>
                <a:ea typeface="Montserrat Bold"/>
                <a:cs typeface="Montserrat Bold"/>
                <a:sym typeface="Montserrat Bold"/>
              </a:rPr>
              <a:t>Introduction</a:t>
            </a:r>
          </a:p>
          <a:p>
            <a:pPr marL="0" lvl="0" indent="0" algn="l">
              <a:lnSpc>
                <a:spcPts val="13050"/>
              </a:lnSpc>
              <a:spcBef>
                <a:spcPct val="0"/>
              </a:spcBef>
            </a:pPr>
            <a:endParaRPr lang="en-US" sz="9321" b="1" dirty="0">
              <a:solidFill>
                <a:srgbClr val="465739"/>
              </a:solidFill>
              <a:latin typeface="Glacial Indifference Bold"/>
              <a:ea typeface="Glacial Indifference Bold"/>
              <a:cs typeface="Glacial Indifference Bold"/>
              <a:sym typeface="Glacial Indifference Bold"/>
            </a:endParaRPr>
          </a:p>
        </p:txBody>
      </p:sp>
      <p:sp>
        <p:nvSpPr>
          <p:cNvPr id="14" name="AutoShape 14"/>
          <p:cNvSpPr/>
          <p:nvPr/>
        </p:nvSpPr>
        <p:spPr>
          <a:xfrm>
            <a:off x="11615122" y="8322576"/>
            <a:ext cx="0" cy="2610617"/>
          </a:xfrm>
          <a:prstGeom prst="line">
            <a:avLst/>
          </a:prstGeom>
          <a:ln w="123825" cap="flat">
            <a:solidFill>
              <a:srgbClr val="BBC8B1"/>
            </a:solidFill>
            <a:prstDash val="sysDot"/>
            <a:headEnd type="none" w="sm" len="sm"/>
            <a:tailEnd type="none" w="sm" len="sm"/>
          </a:ln>
        </p:spPr>
      </p:sp>
      <p:pic>
        <p:nvPicPr>
          <p:cNvPr id="16" name="Picture 15">
            <a:extLst>
              <a:ext uri="{FF2B5EF4-FFF2-40B4-BE49-F238E27FC236}">
                <a16:creationId xmlns:a16="http://schemas.microsoft.com/office/drawing/2014/main" id="{8EE989DB-E00C-49F5-BAA7-6B9697CD5E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38597" y="0"/>
            <a:ext cx="6178378" cy="10553700"/>
          </a:xfrm>
          <a:prstGeom prst="rect">
            <a:avLst/>
          </a:prstGeom>
        </p:spPr>
      </p:pic>
      <p:pic>
        <p:nvPicPr>
          <p:cNvPr id="15" name="Picture 14">
            <a:extLst>
              <a:ext uri="{FF2B5EF4-FFF2-40B4-BE49-F238E27FC236}">
                <a16:creationId xmlns:a16="http://schemas.microsoft.com/office/drawing/2014/main" id="{6E6F242B-AF88-41C2-BCE0-7FD33CA0BAA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64136" y="8562796"/>
            <a:ext cx="1235281" cy="1235281"/>
          </a:xfrm>
          <a:prstGeom prst="rect">
            <a:avLst/>
          </a:prstGeom>
        </p:spPr>
      </p:pic>
      <p:pic>
        <p:nvPicPr>
          <p:cNvPr id="21" name="Picture 20">
            <a:extLst>
              <a:ext uri="{FF2B5EF4-FFF2-40B4-BE49-F238E27FC236}">
                <a16:creationId xmlns:a16="http://schemas.microsoft.com/office/drawing/2014/main" id="{487FDBD8-44C0-4467-B120-6AD01CA95F96}"/>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6205" b="28272"/>
          <a:stretch/>
        </p:blipFill>
        <p:spPr>
          <a:xfrm flipH="1">
            <a:off x="4429585" y="8542304"/>
            <a:ext cx="1518775" cy="1067381"/>
          </a:xfrm>
          <a:prstGeom prst="rect">
            <a:avLst/>
          </a:prstGeom>
        </p:spPr>
      </p:pic>
      <p:pic>
        <p:nvPicPr>
          <p:cNvPr id="23" name="Picture 22">
            <a:extLst>
              <a:ext uri="{FF2B5EF4-FFF2-40B4-BE49-F238E27FC236}">
                <a16:creationId xmlns:a16="http://schemas.microsoft.com/office/drawing/2014/main" id="{BA9ED5D8-09E0-48B0-9D88-1BEFB728CA4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72400" y="8401307"/>
            <a:ext cx="1220233" cy="1220233"/>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33400" y="2601250"/>
            <a:ext cx="21006441" cy="6529546"/>
            <a:chOff x="0" y="0"/>
            <a:chExt cx="5532561" cy="1719716"/>
          </a:xfrm>
        </p:grpSpPr>
        <p:sp>
          <p:nvSpPr>
            <p:cNvPr id="3" name="Freeform 3"/>
            <p:cNvSpPr/>
            <p:nvPr/>
          </p:nvSpPr>
          <p:spPr>
            <a:xfrm>
              <a:off x="0" y="0"/>
              <a:ext cx="5532560" cy="1719716"/>
            </a:xfrm>
            <a:custGeom>
              <a:avLst/>
              <a:gdLst/>
              <a:ahLst/>
              <a:cxnLst/>
              <a:rect l="l" t="t" r="r" b="b"/>
              <a:pathLst>
                <a:path w="5532560" h="1719716">
                  <a:moveTo>
                    <a:pt x="0" y="0"/>
                  </a:moveTo>
                  <a:lnTo>
                    <a:pt x="5532560" y="0"/>
                  </a:lnTo>
                  <a:lnTo>
                    <a:pt x="5532560" y="1719716"/>
                  </a:lnTo>
                  <a:lnTo>
                    <a:pt x="0" y="1719716"/>
                  </a:lnTo>
                  <a:close/>
                </a:path>
              </a:pathLst>
            </a:custGeom>
            <a:solidFill>
              <a:srgbClr val="EAEBE9"/>
            </a:solidFill>
          </p:spPr>
        </p:sp>
        <p:sp>
          <p:nvSpPr>
            <p:cNvPr id="4" name="TextBox 4"/>
            <p:cNvSpPr txBox="1"/>
            <p:nvPr/>
          </p:nvSpPr>
          <p:spPr>
            <a:xfrm>
              <a:off x="0" y="-47625"/>
              <a:ext cx="5532561" cy="1767341"/>
            </a:xfrm>
            <a:prstGeom prst="rect">
              <a:avLst/>
            </a:prstGeom>
          </p:spPr>
          <p:txBody>
            <a:bodyPr lIns="50800" tIns="50800" rIns="50800" bIns="50800" rtlCol="0" anchor="ctr"/>
            <a:lstStyle/>
            <a:p>
              <a:pPr algn="ctr">
                <a:lnSpc>
                  <a:spcPts val="3012"/>
                </a:lnSpc>
              </a:pPr>
              <a:endParaRPr/>
            </a:p>
          </p:txBody>
        </p:sp>
      </p:grpSp>
      <p:sp>
        <p:nvSpPr>
          <p:cNvPr id="5" name="TextBox 5"/>
          <p:cNvSpPr txBox="1"/>
          <p:nvPr/>
        </p:nvSpPr>
        <p:spPr>
          <a:xfrm>
            <a:off x="2820222" y="489953"/>
            <a:ext cx="12647557" cy="3238772"/>
          </a:xfrm>
          <a:prstGeom prst="rect">
            <a:avLst/>
          </a:prstGeom>
        </p:spPr>
        <p:txBody>
          <a:bodyPr lIns="0" tIns="0" rIns="0" bIns="0" rtlCol="0" anchor="t">
            <a:spAutoFit/>
          </a:bodyPr>
          <a:lstStyle/>
          <a:p>
            <a:pPr algn="ctr">
              <a:lnSpc>
                <a:spcPts val="13050"/>
              </a:lnSpc>
              <a:spcBef>
                <a:spcPct val="0"/>
              </a:spcBef>
            </a:pPr>
            <a:r>
              <a:rPr lang="en-US" sz="9321" b="1" dirty="0">
                <a:solidFill>
                  <a:schemeClr val="bg2">
                    <a:lumMod val="25000"/>
                  </a:schemeClr>
                </a:solidFill>
                <a:latin typeface="Glacial Indifference Bold"/>
                <a:ea typeface="Glacial Indifference Bold"/>
                <a:cs typeface="Glacial Indifference Bold"/>
                <a:sym typeface="Glacial Indifference Bold"/>
              </a:rPr>
              <a:t> </a:t>
            </a:r>
            <a:r>
              <a:rPr lang="en-US" sz="9600" b="1" dirty="0">
                <a:solidFill>
                  <a:schemeClr val="bg2">
                    <a:lumMod val="25000"/>
                  </a:schemeClr>
                </a:solidFill>
                <a:latin typeface="Montserrat Bold"/>
                <a:ea typeface="Montserrat Bold"/>
                <a:cs typeface="Montserrat Bold"/>
                <a:sym typeface="Montserrat Bold"/>
              </a:rPr>
              <a:t>Objectives</a:t>
            </a:r>
          </a:p>
          <a:p>
            <a:pPr marL="0" lvl="0" indent="0" algn="ctr">
              <a:lnSpc>
                <a:spcPts val="13050"/>
              </a:lnSpc>
              <a:spcBef>
                <a:spcPct val="0"/>
              </a:spcBef>
            </a:pPr>
            <a:endParaRPr lang="en-US" sz="9321" b="1" dirty="0">
              <a:solidFill>
                <a:schemeClr val="bg2">
                  <a:lumMod val="25000"/>
                </a:schemeClr>
              </a:solidFill>
              <a:latin typeface="Glacial Indifference Bold"/>
              <a:ea typeface="Glacial Indifference Bold"/>
              <a:cs typeface="Glacial Indifference Bold"/>
              <a:sym typeface="Glacial Indifference Bold"/>
            </a:endParaRPr>
          </a:p>
        </p:txBody>
      </p:sp>
      <p:grpSp>
        <p:nvGrpSpPr>
          <p:cNvPr id="6" name="Group 6"/>
          <p:cNvGrpSpPr/>
          <p:nvPr/>
        </p:nvGrpSpPr>
        <p:grpSpPr>
          <a:xfrm>
            <a:off x="17022970" y="792370"/>
            <a:ext cx="472661" cy="472661"/>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BC8B1"/>
            </a:solidFill>
          </p:spPr>
        </p:sp>
        <p:sp>
          <p:nvSpPr>
            <p:cNvPr id="8" name="TextBox 8"/>
            <p:cNvSpPr txBox="1"/>
            <p:nvPr/>
          </p:nvSpPr>
          <p:spPr>
            <a:xfrm>
              <a:off x="76200" y="28575"/>
              <a:ext cx="660400" cy="708025"/>
            </a:xfrm>
            <a:prstGeom prst="rect">
              <a:avLst/>
            </a:prstGeom>
          </p:spPr>
          <p:txBody>
            <a:bodyPr lIns="50800" tIns="50800" rIns="50800" bIns="50800" rtlCol="0" anchor="ctr"/>
            <a:lstStyle/>
            <a:p>
              <a:pPr algn="ctr">
                <a:lnSpc>
                  <a:spcPts val="3012"/>
                </a:lnSpc>
              </a:pPr>
              <a:endParaRPr/>
            </a:p>
          </p:txBody>
        </p:sp>
      </p:grpSp>
      <p:sp>
        <p:nvSpPr>
          <p:cNvPr id="10" name="TextBox 10"/>
          <p:cNvSpPr txBox="1"/>
          <p:nvPr/>
        </p:nvSpPr>
        <p:spPr>
          <a:xfrm>
            <a:off x="2815673" y="3070604"/>
            <a:ext cx="2099935" cy="1583992"/>
          </a:xfrm>
          <a:prstGeom prst="rect">
            <a:avLst/>
          </a:prstGeom>
        </p:spPr>
        <p:txBody>
          <a:bodyPr lIns="0" tIns="0" rIns="0" bIns="0" rtlCol="0" anchor="t">
            <a:spAutoFit/>
          </a:bodyPr>
          <a:lstStyle/>
          <a:p>
            <a:pPr algn="ctr">
              <a:lnSpc>
                <a:spcPts val="12968"/>
              </a:lnSpc>
              <a:spcBef>
                <a:spcPct val="0"/>
              </a:spcBef>
            </a:pPr>
            <a:r>
              <a:rPr lang="en-US" sz="9263" b="1">
                <a:solidFill>
                  <a:srgbClr val="5F6F52"/>
                </a:solidFill>
                <a:latin typeface="Glacial Indifference Bold"/>
                <a:ea typeface="Glacial Indifference Bold"/>
                <a:cs typeface="Glacial Indifference Bold"/>
                <a:sym typeface="Glacial Indifference Bold"/>
              </a:rPr>
              <a:t>01</a:t>
            </a:r>
          </a:p>
        </p:txBody>
      </p:sp>
      <p:sp>
        <p:nvSpPr>
          <p:cNvPr id="12" name="TextBox 12"/>
          <p:cNvSpPr txBox="1"/>
          <p:nvPr/>
        </p:nvSpPr>
        <p:spPr>
          <a:xfrm>
            <a:off x="7750740" y="3082187"/>
            <a:ext cx="2099935" cy="1583992"/>
          </a:xfrm>
          <a:prstGeom prst="rect">
            <a:avLst/>
          </a:prstGeom>
        </p:spPr>
        <p:txBody>
          <a:bodyPr lIns="0" tIns="0" rIns="0" bIns="0" rtlCol="0" anchor="t">
            <a:spAutoFit/>
          </a:bodyPr>
          <a:lstStyle/>
          <a:p>
            <a:pPr algn="ctr">
              <a:lnSpc>
                <a:spcPts val="12968"/>
              </a:lnSpc>
              <a:spcBef>
                <a:spcPct val="0"/>
              </a:spcBef>
            </a:pPr>
            <a:r>
              <a:rPr lang="en-US" sz="9263" b="1" dirty="0">
                <a:solidFill>
                  <a:srgbClr val="5F6F52"/>
                </a:solidFill>
                <a:latin typeface="Glacial Indifference Bold"/>
                <a:ea typeface="Glacial Indifference Bold"/>
                <a:cs typeface="Glacial Indifference Bold"/>
                <a:sym typeface="Glacial Indifference Bold"/>
              </a:rPr>
              <a:t>02</a:t>
            </a:r>
          </a:p>
        </p:txBody>
      </p:sp>
      <p:sp>
        <p:nvSpPr>
          <p:cNvPr id="14" name="TextBox 14"/>
          <p:cNvSpPr txBox="1"/>
          <p:nvPr/>
        </p:nvSpPr>
        <p:spPr>
          <a:xfrm>
            <a:off x="2483742" y="4850072"/>
            <a:ext cx="3006943" cy="2437399"/>
          </a:xfrm>
          <a:prstGeom prst="rect">
            <a:avLst/>
          </a:prstGeom>
        </p:spPr>
        <p:txBody>
          <a:bodyPr wrap="square" lIns="0" tIns="0" rIns="0" bIns="0" rtlCol="0" anchor="t">
            <a:spAutoFit/>
          </a:bodyPr>
          <a:lstStyle/>
          <a:p>
            <a:pPr algn="ctr">
              <a:lnSpc>
                <a:spcPts val="3852"/>
              </a:lnSpc>
              <a:spcBef>
                <a:spcPct val="0"/>
              </a:spcBef>
            </a:pPr>
            <a:r>
              <a:rPr lang="en-US" sz="2400" dirty="0">
                <a:solidFill>
                  <a:schemeClr val="bg2">
                    <a:lumMod val="25000"/>
                  </a:schemeClr>
                </a:solidFill>
              </a:rPr>
              <a:t>Monitor key health parameters (heartbeat, temperature, humidity, etc.) in real-time. </a:t>
            </a:r>
          </a:p>
          <a:p>
            <a:pPr algn="ctr">
              <a:lnSpc>
                <a:spcPts val="3852"/>
              </a:lnSpc>
              <a:spcBef>
                <a:spcPct val="0"/>
              </a:spcBef>
            </a:pPr>
            <a:endParaRPr lang="en-US" sz="2751" b="1" dirty="0">
              <a:solidFill>
                <a:srgbClr val="465739"/>
              </a:solidFill>
              <a:latin typeface="Futura Bold"/>
              <a:ea typeface="Futura Bold"/>
              <a:cs typeface="Futura Bold"/>
              <a:sym typeface="Futura Bold"/>
            </a:endParaRPr>
          </a:p>
        </p:txBody>
      </p:sp>
      <p:sp>
        <p:nvSpPr>
          <p:cNvPr id="16" name="TextBox 16"/>
          <p:cNvSpPr txBox="1"/>
          <p:nvPr/>
        </p:nvSpPr>
        <p:spPr>
          <a:xfrm>
            <a:off x="7358691" y="4754985"/>
            <a:ext cx="2763797" cy="2437399"/>
          </a:xfrm>
          <a:prstGeom prst="rect">
            <a:avLst/>
          </a:prstGeom>
        </p:spPr>
        <p:txBody>
          <a:bodyPr lIns="0" tIns="0" rIns="0" bIns="0" rtlCol="0" anchor="t">
            <a:spAutoFit/>
          </a:bodyPr>
          <a:lstStyle/>
          <a:p>
            <a:pPr algn="ctr">
              <a:lnSpc>
                <a:spcPts val="3852"/>
              </a:lnSpc>
              <a:spcBef>
                <a:spcPct val="0"/>
              </a:spcBef>
            </a:pPr>
            <a:r>
              <a:rPr lang="en-US" sz="2400" dirty="0">
                <a:solidFill>
                  <a:schemeClr val="bg2">
                    <a:lumMod val="25000"/>
                  </a:schemeClr>
                </a:solidFill>
              </a:rPr>
              <a:t>Transmit data to a cloud platform for remote access and analysis. </a:t>
            </a:r>
          </a:p>
          <a:p>
            <a:pPr algn="ctr">
              <a:lnSpc>
                <a:spcPts val="3852"/>
              </a:lnSpc>
              <a:spcBef>
                <a:spcPct val="0"/>
              </a:spcBef>
            </a:pPr>
            <a:endParaRPr lang="en-US" sz="2751" b="1" dirty="0">
              <a:solidFill>
                <a:srgbClr val="465739"/>
              </a:solidFill>
              <a:latin typeface="Futura Bold"/>
              <a:ea typeface="Futura Bold"/>
              <a:cs typeface="Futura Bold"/>
              <a:sym typeface="Futura Bold"/>
            </a:endParaRPr>
          </a:p>
        </p:txBody>
      </p:sp>
      <p:sp>
        <p:nvSpPr>
          <p:cNvPr id="18" name="TextBox 18"/>
          <p:cNvSpPr txBox="1"/>
          <p:nvPr/>
        </p:nvSpPr>
        <p:spPr>
          <a:xfrm>
            <a:off x="12270338" y="3096893"/>
            <a:ext cx="2099935" cy="1583992"/>
          </a:xfrm>
          <a:prstGeom prst="rect">
            <a:avLst/>
          </a:prstGeom>
        </p:spPr>
        <p:txBody>
          <a:bodyPr lIns="0" tIns="0" rIns="0" bIns="0" rtlCol="0" anchor="t">
            <a:spAutoFit/>
          </a:bodyPr>
          <a:lstStyle/>
          <a:p>
            <a:pPr algn="ctr">
              <a:lnSpc>
                <a:spcPts val="12968"/>
              </a:lnSpc>
              <a:spcBef>
                <a:spcPct val="0"/>
              </a:spcBef>
            </a:pPr>
            <a:r>
              <a:rPr lang="en-US" sz="9263" b="1" dirty="0">
                <a:solidFill>
                  <a:srgbClr val="5F6F52"/>
                </a:solidFill>
                <a:latin typeface="Glacial Indifference Bold"/>
                <a:ea typeface="Glacial Indifference Bold"/>
                <a:cs typeface="Glacial Indifference Bold"/>
                <a:sym typeface="Glacial Indifference Bold"/>
              </a:rPr>
              <a:t>03</a:t>
            </a:r>
          </a:p>
        </p:txBody>
      </p:sp>
      <p:sp>
        <p:nvSpPr>
          <p:cNvPr id="20" name="TextBox 20"/>
          <p:cNvSpPr txBox="1"/>
          <p:nvPr/>
        </p:nvSpPr>
        <p:spPr>
          <a:xfrm>
            <a:off x="12122164" y="4642217"/>
            <a:ext cx="2763797" cy="2937535"/>
          </a:xfrm>
          <a:prstGeom prst="rect">
            <a:avLst/>
          </a:prstGeom>
        </p:spPr>
        <p:txBody>
          <a:bodyPr lIns="0" tIns="0" rIns="0" bIns="0" rtlCol="0" anchor="t">
            <a:spAutoFit/>
          </a:bodyPr>
          <a:lstStyle/>
          <a:p>
            <a:pPr algn="ctr">
              <a:lnSpc>
                <a:spcPts val="3852"/>
              </a:lnSpc>
              <a:spcBef>
                <a:spcPct val="0"/>
              </a:spcBef>
            </a:pPr>
            <a:r>
              <a:rPr lang="en-US" sz="2400" dirty="0">
                <a:solidFill>
                  <a:schemeClr val="bg2">
                    <a:lumMod val="25000"/>
                  </a:schemeClr>
                </a:solidFill>
              </a:rPr>
              <a:t>Provide alerts for unwanted risky health conditions (e.g., high temperature, low or High heartbeats) </a:t>
            </a:r>
            <a:endParaRPr lang="en-US" sz="2400" spc="-39" dirty="0">
              <a:solidFill>
                <a:schemeClr val="bg2">
                  <a:lumMod val="25000"/>
                </a:schemeClr>
              </a:solidFill>
              <a:latin typeface="Poppins"/>
              <a:ea typeface="Poppins"/>
              <a:cs typeface="Poppins"/>
              <a:sym typeface="Poppins"/>
            </a:endParaRPr>
          </a:p>
          <a:p>
            <a:pPr algn="ctr">
              <a:lnSpc>
                <a:spcPts val="3852"/>
              </a:lnSpc>
              <a:spcBef>
                <a:spcPct val="0"/>
              </a:spcBef>
            </a:pPr>
            <a:endParaRPr lang="en-US" sz="2751" b="1" dirty="0">
              <a:solidFill>
                <a:srgbClr val="465739"/>
              </a:solidFill>
              <a:latin typeface="Futura Bold"/>
              <a:ea typeface="Futura Bold"/>
              <a:cs typeface="Futura Bold"/>
              <a:sym typeface="Futura Bo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7552125" y="1315123"/>
            <a:ext cx="4477296" cy="1094030"/>
            <a:chOff x="0" y="0"/>
            <a:chExt cx="1179205" cy="288140"/>
          </a:xfrm>
        </p:grpSpPr>
        <p:sp>
          <p:nvSpPr>
            <p:cNvPr id="3" name="Freeform 3"/>
            <p:cNvSpPr/>
            <p:nvPr/>
          </p:nvSpPr>
          <p:spPr>
            <a:xfrm>
              <a:off x="0" y="0"/>
              <a:ext cx="1179205" cy="288140"/>
            </a:xfrm>
            <a:custGeom>
              <a:avLst/>
              <a:gdLst/>
              <a:ahLst/>
              <a:cxnLst/>
              <a:rect l="l" t="t" r="r" b="b"/>
              <a:pathLst>
                <a:path w="1179205" h="288140">
                  <a:moveTo>
                    <a:pt x="0" y="0"/>
                  </a:moveTo>
                  <a:lnTo>
                    <a:pt x="1179205" y="0"/>
                  </a:lnTo>
                  <a:lnTo>
                    <a:pt x="1179205" y="288140"/>
                  </a:lnTo>
                  <a:lnTo>
                    <a:pt x="0" y="288140"/>
                  </a:lnTo>
                  <a:close/>
                </a:path>
              </a:pathLst>
            </a:custGeom>
            <a:solidFill>
              <a:srgbClr val="BBC8B1"/>
            </a:solidFill>
          </p:spPr>
        </p:sp>
        <p:sp>
          <p:nvSpPr>
            <p:cNvPr id="4" name="TextBox 4"/>
            <p:cNvSpPr txBox="1"/>
            <p:nvPr/>
          </p:nvSpPr>
          <p:spPr>
            <a:xfrm>
              <a:off x="0" y="-66675"/>
              <a:ext cx="1179205" cy="354815"/>
            </a:xfrm>
            <a:prstGeom prst="rect">
              <a:avLst/>
            </a:prstGeom>
          </p:spPr>
          <p:txBody>
            <a:bodyPr lIns="50800" tIns="50800" rIns="50800" bIns="50800" rtlCol="0" anchor="ctr"/>
            <a:lstStyle/>
            <a:p>
              <a:pPr algn="ctr">
                <a:lnSpc>
                  <a:spcPts val="4272"/>
                </a:lnSpc>
              </a:pPr>
              <a:r>
                <a:rPr lang="en-US" sz="3051" b="1" i="1">
                  <a:solidFill>
                    <a:srgbClr val="000000"/>
                  </a:solidFill>
                  <a:latin typeface="Glacial Indifference Bold Italics"/>
                  <a:ea typeface="Glacial Indifference Bold Italics"/>
                  <a:cs typeface="Glacial Indifference Bold Italics"/>
                  <a:sym typeface="Glacial Indifference Bold Italics"/>
                </a:rPr>
                <a:t>Scope of the Study</a:t>
              </a:r>
            </a:p>
          </p:txBody>
        </p:sp>
      </p:grpSp>
      <p:grpSp>
        <p:nvGrpSpPr>
          <p:cNvPr id="5" name="Group 5"/>
          <p:cNvGrpSpPr/>
          <p:nvPr/>
        </p:nvGrpSpPr>
        <p:grpSpPr>
          <a:xfrm>
            <a:off x="7552125" y="3938245"/>
            <a:ext cx="4477296" cy="1094030"/>
            <a:chOff x="0" y="0"/>
            <a:chExt cx="1179205" cy="288140"/>
          </a:xfrm>
        </p:grpSpPr>
        <p:sp>
          <p:nvSpPr>
            <p:cNvPr id="6" name="Freeform 6"/>
            <p:cNvSpPr/>
            <p:nvPr/>
          </p:nvSpPr>
          <p:spPr>
            <a:xfrm>
              <a:off x="0" y="0"/>
              <a:ext cx="1179205" cy="288140"/>
            </a:xfrm>
            <a:custGeom>
              <a:avLst/>
              <a:gdLst/>
              <a:ahLst/>
              <a:cxnLst/>
              <a:rect l="l" t="t" r="r" b="b"/>
              <a:pathLst>
                <a:path w="1179205" h="288140">
                  <a:moveTo>
                    <a:pt x="0" y="0"/>
                  </a:moveTo>
                  <a:lnTo>
                    <a:pt x="1179205" y="0"/>
                  </a:lnTo>
                  <a:lnTo>
                    <a:pt x="1179205" y="288140"/>
                  </a:lnTo>
                  <a:lnTo>
                    <a:pt x="0" y="288140"/>
                  </a:lnTo>
                  <a:close/>
                </a:path>
              </a:pathLst>
            </a:custGeom>
            <a:solidFill>
              <a:srgbClr val="BBC8B1"/>
            </a:solidFill>
          </p:spPr>
        </p:sp>
        <p:sp>
          <p:nvSpPr>
            <p:cNvPr id="7" name="TextBox 7"/>
            <p:cNvSpPr txBox="1"/>
            <p:nvPr/>
          </p:nvSpPr>
          <p:spPr>
            <a:xfrm>
              <a:off x="0" y="-66675"/>
              <a:ext cx="1179205" cy="354815"/>
            </a:xfrm>
            <a:prstGeom prst="rect">
              <a:avLst/>
            </a:prstGeom>
          </p:spPr>
          <p:txBody>
            <a:bodyPr lIns="50800" tIns="50800" rIns="50800" bIns="50800" rtlCol="0" anchor="ctr"/>
            <a:lstStyle/>
            <a:p>
              <a:pPr algn="ctr">
                <a:lnSpc>
                  <a:spcPts val="4272"/>
                </a:lnSpc>
              </a:pPr>
              <a:r>
                <a:rPr lang="en-US" sz="3051" b="1" i="1">
                  <a:solidFill>
                    <a:srgbClr val="000000"/>
                  </a:solidFill>
                  <a:latin typeface="Glacial Indifference Bold Italics"/>
                  <a:ea typeface="Glacial Indifference Bold Italics"/>
                  <a:cs typeface="Glacial Indifference Bold Italics"/>
                  <a:sym typeface="Glacial Indifference Bold Italics"/>
                </a:rPr>
                <a:t>Relevance of the Study</a:t>
              </a:r>
            </a:p>
          </p:txBody>
        </p:sp>
      </p:grpSp>
      <p:grpSp>
        <p:nvGrpSpPr>
          <p:cNvPr id="8" name="Group 8"/>
          <p:cNvGrpSpPr/>
          <p:nvPr/>
        </p:nvGrpSpPr>
        <p:grpSpPr>
          <a:xfrm>
            <a:off x="7552125" y="7009043"/>
            <a:ext cx="4477296" cy="1094030"/>
            <a:chOff x="0" y="0"/>
            <a:chExt cx="1179205" cy="288140"/>
          </a:xfrm>
        </p:grpSpPr>
        <p:sp>
          <p:nvSpPr>
            <p:cNvPr id="9" name="Freeform 9"/>
            <p:cNvSpPr/>
            <p:nvPr/>
          </p:nvSpPr>
          <p:spPr>
            <a:xfrm>
              <a:off x="0" y="0"/>
              <a:ext cx="1179205" cy="288140"/>
            </a:xfrm>
            <a:custGeom>
              <a:avLst/>
              <a:gdLst/>
              <a:ahLst/>
              <a:cxnLst/>
              <a:rect l="l" t="t" r="r" b="b"/>
              <a:pathLst>
                <a:path w="1179205" h="288140">
                  <a:moveTo>
                    <a:pt x="0" y="0"/>
                  </a:moveTo>
                  <a:lnTo>
                    <a:pt x="1179205" y="0"/>
                  </a:lnTo>
                  <a:lnTo>
                    <a:pt x="1179205" y="288140"/>
                  </a:lnTo>
                  <a:lnTo>
                    <a:pt x="0" y="288140"/>
                  </a:lnTo>
                  <a:close/>
                </a:path>
              </a:pathLst>
            </a:custGeom>
            <a:solidFill>
              <a:srgbClr val="BBC8B1"/>
            </a:solidFill>
          </p:spPr>
        </p:sp>
        <p:sp>
          <p:nvSpPr>
            <p:cNvPr id="10" name="TextBox 10"/>
            <p:cNvSpPr txBox="1"/>
            <p:nvPr/>
          </p:nvSpPr>
          <p:spPr>
            <a:xfrm>
              <a:off x="0" y="-66675"/>
              <a:ext cx="1179205" cy="354815"/>
            </a:xfrm>
            <a:prstGeom prst="rect">
              <a:avLst/>
            </a:prstGeom>
          </p:spPr>
          <p:txBody>
            <a:bodyPr lIns="50800" tIns="50800" rIns="50800" bIns="50800" rtlCol="0" anchor="ctr"/>
            <a:lstStyle/>
            <a:p>
              <a:pPr algn="ctr">
                <a:lnSpc>
                  <a:spcPts val="4272"/>
                </a:lnSpc>
              </a:pPr>
              <a:r>
                <a:rPr lang="en-US" sz="3051" b="1" i="1">
                  <a:solidFill>
                    <a:srgbClr val="000000"/>
                  </a:solidFill>
                  <a:latin typeface="Glacial Indifference Bold Italics"/>
                  <a:ea typeface="Glacial Indifference Bold Italics"/>
                  <a:cs typeface="Glacial Indifference Bold Italics"/>
                  <a:sym typeface="Glacial Indifference Bold Italics"/>
                </a:rPr>
                <a:t>Research Question</a:t>
              </a:r>
            </a:p>
          </p:txBody>
        </p:sp>
      </p:grpSp>
      <p:sp>
        <p:nvSpPr>
          <p:cNvPr id="11" name="AutoShape 11"/>
          <p:cNvSpPr/>
          <p:nvPr/>
        </p:nvSpPr>
        <p:spPr>
          <a:xfrm>
            <a:off x="12029420" y="1862138"/>
            <a:ext cx="636116" cy="0"/>
          </a:xfrm>
          <a:prstGeom prst="line">
            <a:avLst/>
          </a:prstGeom>
          <a:ln w="38100" cap="flat">
            <a:solidFill>
              <a:srgbClr val="465739"/>
            </a:solidFill>
            <a:prstDash val="solid"/>
            <a:headEnd type="none" w="sm" len="sm"/>
            <a:tailEnd type="arrow" w="med" len="sm"/>
          </a:ln>
        </p:spPr>
      </p:sp>
      <p:sp>
        <p:nvSpPr>
          <p:cNvPr id="12" name="AutoShape 12"/>
          <p:cNvSpPr/>
          <p:nvPr/>
        </p:nvSpPr>
        <p:spPr>
          <a:xfrm>
            <a:off x="12029420" y="4485260"/>
            <a:ext cx="636116" cy="0"/>
          </a:xfrm>
          <a:prstGeom prst="line">
            <a:avLst/>
          </a:prstGeom>
          <a:ln w="38100" cap="flat">
            <a:solidFill>
              <a:srgbClr val="465739"/>
            </a:solidFill>
            <a:prstDash val="solid"/>
            <a:headEnd type="none" w="sm" len="sm"/>
            <a:tailEnd type="arrow" w="med" len="sm"/>
          </a:ln>
        </p:spPr>
      </p:sp>
      <p:sp>
        <p:nvSpPr>
          <p:cNvPr id="13" name="AutoShape 13"/>
          <p:cNvSpPr/>
          <p:nvPr/>
        </p:nvSpPr>
        <p:spPr>
          <a:xfrm>
            <a:off x="12029420" y="7556058"/>
            <a:ext cx="636116" cy="0"/>
          </a:xfrm>
          <a:prstGeom prst="line">
            <a:avLst/>
          </a:prstGeom>
          <a:ln w="38100" cap="flat">
            <a:solidFill>
              <a:srgbClr val="465739"/>
            </a:solidFill>
            <a:prstDash val="solid"/>
            <a:headEnd type="none" w="sm" len="sm"/>
            <a:tailEnd type="arrow" w="med" len="sm"/>
          </a:ln>
        </p:spPr>
      </p:sp>
      <p:grpSp>
        <p:nvGrpSpPr>
          <p:cNvPr id="14" name="Group 14"/>
          <p:cNvGrpSpPr/>
          <p:nvPr/>
        </p:nvGrpSpPr>
        <p:grpSpPr>
          <a:xfrm>
            <a:off x="563137" y="-247664"/>
            <a:ext cx="6584375" cy="11174045"/>
            <a:chOff x="0" y="0"/>
            <a:chExt cx="1734156" cy="2942958"/>
          </a:xfrm>
        </p:grpSpPr>
        <p:sp>
          <p:nvSpPr>
            <p:cNvPr id="15" name="Freeform 15"/>
            <p:cNvSpPr/>
            <p:nvPr/>
          </p:nvSpPr>
          <p:spPr>
            <a:xfrm>
              <a:off x="0" y="0"/>
              <a:ext cx="1734156" cy="2942958"/>
            </a:xfrm>
            <a:custGeom>
              <a:avLst/>
              <a:gdLst/>
              <a:ahLst/>
              <a:cxnLst/>
              <a:rect l="l" t="t" r="r" b="b"/>
              <a:pathLst>
                <a:path w="1734156" h="2942958">
                  <a:moveTo>
                    <a:pt x="0" y="0"/>
                  </a:moveTo>
                  <a:lnTo>
                    <a:pt x="1734156" y="0"/>
                  </a:lnTo>
                  <a:lnTo>
                    <a:pt x="1734156" y="2942958"/>
                  </a:lnTo>
                  <a:lnTo>
                    <a:pt x="0" y="2942958"/>
                  </a:lnTo>
                  <a:close/>
                </a:path>
              </a:pathLst>
            </a:custGeom>
            <a:solidFill>
              <a:srgbClr val="EAEBE9"/>
            </a:solidFill>
          </p:spPr>
        </p:sp>
        <p:sp>
          <p:nvSpPr>
            <p:cNvPr id="16" name="TextBox 16"/>
            <p:cNvSpPr txBox="1"/>
            <p:nvPr/>
          </p:nvSpPr>
          <p:spPr>
            <a:xfrm>
              <a:off x="0" y="-47625"/>
              <a:ext cx="1734156" cy="2990583"/>
            </a:xfrm>
            <a:prstGeom prst="rect">
              <a:avLst/>
            </a:prstGeom>
          </p:spPr>
          <p:txBody>
            <a:bodyPr lIns="50800" tIns="50800" rIns="50800" bIns="50800" rtlCol="0" anchor="ctr"/>
            <a:lstStyle/>
            <a:p>
              <a:pPr algn="ctr">
                <a:lnSpc>
                  <a:spcPts val="3012"/>
                </a:lnSpc>
              </a:pPr>
              <a:endParaRPr/>
            </a:p>
          </p:txBody>
        </p:sp>
      </p:grpSp>
      <p:sp>
        <p:nvSpPr>
          <p:cNvPr id="17" name="TextBox 17"/>
          <p:cNvSpPr txBox="1"/>
          <p:nvPr/>
        </p:nvSpPr>
        <p:spPr>
          <a:xfrm>
            <a:off x="1015309" y="0"/>
            <a:ext cx="6118812" cy="3151480"/>
          </a:xfrm>
          <a:prstGeom prst="rect">
            <a:avLst/>
          </a:prstGeom>
        </p:spPr>
        <p:txBody>
          <a:bodyPr lIns="0" tIns="0" rIns="0" bIns="0" rtlCol="0" anchor="t">
            <a:spAutoFit/>
          </a:bodyPr>
          <a:lstStyle/>
          <a:p>
            <a:pPr marL="0" lvl="0" indent="0" algn="l">
              <a:lnSpc>
                <a:spcPts val="12671"/>
              </a:lnSpc>
              <a:spcBef>
                <a:spcPct val="0"/>
              </a:spcBef>
            </a:pPr>
            <a:r>
              <a:rPr lang="en-US" sz="9051" b="1" dirty="0">
                <a:solidFill>
                  <a:srgbClr val="465739"/>
                </a:solidFill>
                <a:latin typeface="Glacial Indifference Bold"/>
                <a:ea typeface="Glacial Indifference Bold"/>
                <a:cs typeface="Glacial Indifference Bold"/>
                <a:sym typeface="Glacial Indifference Bold"/>
              </a:rPr>
              <a:t>Problem Statement</a:t>
            </a:r>
          </a:p>
        </p:txBody>
      </p:sp>
      <p:sp>
        <p:nvSpPr>
          <p:cNvPr id="18" name="TextBox 18"/>
          <p:cNvSpPr txBox="1"/>
          <p:nvPr/>
        </p:nvSpPr>
        <p:spPr>
          <a:xfrm>
            <a:off x="853177" y="3332306"/>
            <a:ext cx="6102196" cy="4645182"/>
          </a:xfrm>
          <a:prstGeom prst="rect">
            <a:avLst/>
          </a:prstGeom>
        </p:spPr>
        <p:txBody>
          <a:bodyPr wrap="square" lIns="0" tIns="0" rIns="0" bIns="0" rtlCol="0" anchor="t">
            <a:spAutoFit/>
          </a:bodyPr>
          <a:lstStyle/>
          <a:p>
            <a:pPr lvl="0">
              <a:lnSpc>
                <a:spcPts val="4578"/>
              </a:lnSpc>
              <a:spcBef>
                <a:spcPct val="0"/>
              </a:spcBef>
            </a:pPr>
            <a:r>
              <a:rPr lang="en-US" sz="3270" dirty="0">
                <a:solidFill>
                  <a:srgbClr val="000000"/>
                </a:solidFill>
                <a:latin typeface="Futura"/>
                <a:ea typeface="Futura"/>
                <a:cs typeface="Futura"/>
                <a:sym typeface="Futura"/>
              </a:rPr>
              <a:t>This study presents an IoT-based Patient Health Monitoring System with real-time cloud updates, focusing on its design, efficiency, and relevance amid current technologies, user needs, and competing solutions for home-based care.</a:t>
            </a:r>
          </a:p>
        </p:txBody>
      </p:sp>
      <p:sp>
        <p:nvSpPr>
          <p:cNvPr id="19" name="TextBox 19"/>
          <p:cNvSpPr txBox="1"/>
          <p:nvPr/>
        </p:nvSpPr>
        <p:spPr>
          <a:xfrm>
            <a:off x="12865429" y="1190611"/>
            <a:ext cx="4968774" cy="1788182"/>
          </a:xfrm>
          <a:prstGeom prst="rect">
            <a:avLst/>
          </a:prstGeom>
        </p:spPr>
        <p:txBody>
          <a:bodyPr lIns="0" tIns="0" rIns="0" bIns="0" rtlCol="0" anchor="t">
            <a:spAutoFit/>
          </a:bodyPr>
          <a:lstStyle/>
          <a:p>
            <a:pPr lvl="0" algn="ctr">
              <a:lnSpc>
                <a:spcPts val="3550"/>
              </a:lnSpc>
              <a:spcBef>
                <a:spcPct val="0"/>
              </a:spcBef>
            </a:pPr>
            <a:r>
              <a:rPr lang="en-US" sz="2536" dirty="0">
                <a:solidFill>
                  <a:srgbClr val="000000"/>
                </a:solidFill>
                <a:latin typeface="Futura"/>
                <a:ea typeface="Futura"/>
                <a:cs typeface="Futura"/>
                <a:sym typeface="Futura"/>
              </a:rPr>
              <a:t>-&gt; Monitor key physiological parameters such as heart rate, body temperature (in Fahrenheit), and humidity.</a:t>
            </a:r>
          </a:p>
        </p:txBody>
      </p:sp>
      <p:sp>
        <p:nvSpPr>
          <p:cNvPr id="20" name="TextBox 20"/>
          <p:cNvSpPr txBox="1"/>
          <p:nvPr/>
        </p:nvSpPr>
        <p:spPr>
          <a:xfrm>
            <a:off x="12865429" y="3575906"/>
            <a:ext cx="4968774" cy="2711512"/>
          </a:xfrm>
          <a:prstGeom prst="rect">
            <a:avLst/>
          </a:prstGeom>
        </p:spPr>
        <p:txBody>
          <a:bodyPr lIns="0" tIns="0" rIns="0" bIns="0" rtlCol="0" anchor="t">
            <a:spAutoFit/>
          </a:bodyPr>
          <a:lstStyle/>
          <a:p>
            <a:pPr lvl="0" algn="ctr">
              <a:lnSpc>
                <a:spcPts val="3550"/>
              </a:lnSpc>
              <a:spcBef>
                <a:spcPct val="0"/>
              </a:spcBef>
            </a:pPr>
            <a:r>
              <a:rPr lang="en-US" sz="2536" dirty="0">
                <a:solidFill>
                  <a:srgbClr val="000000"/>
                </a:solidFill>
                <a:latin typeface="Futura"/>
                <a:ea typeface="Futura"/>
                <a:cs typeface="Futura"/>
                <a:sym typeface="Futura"/>
              </a:rPr>
              <a:t>-&gt; IoT-Based Health Monitoring System using GSM Modules (Patel et al., 2021)</a:t>
            </a:r>
          </a:p>
          <a:p>
            <a:pPr lvl="0" algn="ctr">
              <a:lnSpc>
                <a:spcPts val="3550"/>
              </a:lnSpc>
              <a:spcBef>
                <a:spcPct val="0"/>
              </a:spcBef>
            </a:pPr>
            <a:r>
              <a:rPr lang="en-US" sz="2536" dirty="0">
                <a:solidFill>
                  <a:srgbClr val="000000"/>
                </a:solidFill>
                <a:latin typeface="Futura"/>
                <a:ea typeface="Futura"/>
                <a:cs typeface="Futura"/>
                <a:sym typeface="Futura"/>
              </a:rPr>
              <a:t>-&gt; Cloud-Integrated Healthcare Monitoring via Arduino (Kumar &amp; Singh, 2022)</a:t>
            </a:r>
          </a:p>
        </p:txBody>
      </p:sp>
      <p:sp>
        <p:nvSpPr>
          <p:cNvPr id="21" name="TextBox 21"/>
          <p:cNvSpPr txBox="1"/>
          <p:nvPr/>
        </p:nvSpPr>
        <p:spPr>
          <a:xfrm>
            <a:off x="12865429" y="6884531"/>
            <a:ext cx="4968774" cy="2249847"/>
          </a:xfrm>
          <a:prstGeom prst="rect">
            <a:avLst/>
          </a:prstGeom>
        </p:spPr>
        <p:txBody>
          <a:bodyPr wrap="square" lIns="0" tIns="0" rIns="0" bIns="0" rtlCol="0" anchor="t">
            <a:spAutoFit/>
          </a:bodyPr>
          <a:lstStyle/>
          <a:p>
            <a:pPr lvl="0" algn="ctr">
              <a:lnSpc>
                <a:spcPts val="3550"/>
              </a:lnSpc>
              <a:spcBef>
                <a:spcPct val="0"/>
              </a:spcBef>
            </a:pPr>
            <a:r>
              <a:rPr lang="en-US" sz="2536" dirty="0">
                <a:solidFill>
                  <a:srgbClr val="000000"/>
                </a:solidFill>
                <a:latin typeface="Futura"/>
                <a:ea typeface="Futura"/>
                <a:cs typeface="Futura"/>
                <a:sym typeface="Futura"/>
              </a:rPr>
              <a:t>-&gt;  How effectively can an Arduino UNO R4 </a:t>
            </a:r>
            <a:r>
              <a:rPr lang="en-US" sz="2536" dirty="0" err="1">
                <a:solidFill>
                  <a:srgbClr val="000000"/>
                </a:solidFill>
                <a:latin typeface="Futura"/>
                <a:ea typeface="Futura"/>
                <a:cs typeface="Futura"/>
                <a:sym typeface="Futura"/>
              </a:rPr>
              <a:t>WiFi</a:t>
            </a:r>
            <a:r>
              <a:rPr lang="en-US" sz="2536" dirty="0">
                <a:solidFill>
                  <a:srgbClr val="000000"/>
                </a:solidFill>
                <a:latin typeface="Futura"/>
                <a:ea typeface="Futura"/>
                <a:cs typeface="Futura"/>
                <a:sym typeface="Futura"/>
              </a:rPr>
              <a:t>-based system monitor heart rate, temperature, and humidity in real-time?</a:t>
            </a:r>
          </a:p>
          <a:p>
            <a:pPr lvl="0" algn="ctr">
              <a:lnSpc>
                <a:spcPts val="3550"/>
              </a:lnSpc>
              <a:spcBef>
                <a:spcPct val="0"/>
              </a:spcBef>
            </a:pPr>
            <a:r>
              <a:rPr lang="en-US" sz="2536" dirty="0">
                <a:solidFill>
                  <a:srgbClr val="000000"/>
                </a:solidFill>
                <a:latin typeface="Futura"/>
                <a:ea typeface="Futura"/>
                <a:cs typeface="Futura"/>
                <a:sym typeface="Futura"/>
              </a:rPr>
              <a:t>-&gt; </a:t>
            </a:r>
          </a:p>
        </p:txBody>
      </p:sp>
      <p:grpSp>
        <p:nvGrpSpPr>
          <p:cNvPr id="22" name="Group 22"/>
          <p:cNvGrpSpPr/>
          <p:nvPr/>
        </p:nvGrpSpPr>
        <p:grpSpPr>
          <a:xfrm rot="-5400000">
            <a:off x="1028700" y="9163260"/>
            <a:ext cx="472661" cy="472661"/>
            <a:chOff x="0" y="0"/>
            <a:chExt cx="812800" cy="812800"/>
          </a:xfrm>
        </p:grpSpPr>
        <p:sp>
          <p:nvSpPr>
            <p:cNvPr id="23" name="Freeform 2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BC8B1"/>
            </a:solidFill>
          </p:spPr>
        </p:sp>
        <p:sp>
          <p:nvSpPr>
            <p:cNvPr id="24" name="TextBox 24"/>
            <p:cNvSpPr txBox="1"/>
            <p:nvPr/>
          </p:nvSpPr>
          <p:spPr>
            <a:xfrm>
              <a:off x="76200" y="28575"/>
              <a:ext cx="660400" cy="708025"/>
            </a:xfrm>
            <a:prstGeom prst="rect">
              <a:avLst/>
            </a:prstGeom>
          </p:spPr>
          <p:txBody>
            <a:bodyPr lIns="50800" tIns="50800" rIns="50800" bIns="50800" rtlCol="0" anchor="ctr"/>
            <a:lstStyle/>
            <a:p>
              <a:pPr algn="ctr">
                <a:lnSpc>
                  <a:spcPts val="3012"/>
                </a:lnSpc>
              </a:pPr>
              <a:endParaRPr/>
            </a:p>
          </p:txBody>
        </p:sp>
      </p:grpSp>
      <p:sp>
        <p:nvSpPr>
          <p:cNvPr id="25" name="TextBox 25"/>
          <p:cNvSpPr txBox="1"/>
          <p:nvPr/>
        </p:nvSpPr>
        <p:spPr>
          <a:xfrm>
            <a:off x="1728822" y="9039435"/>
            <a:ext cx="4572107" cy="493661"/>
          </a:xfrm>
          <a:prstGeom prst="rect">
            <a:avLst/>
          </a:prstGeom>
        </p:spPr>
        <p:txBody>
          <a:bodyPr lIns="0" tIns="0" rIns="0" bIns="0" rtlCol="0" anchor="t">
            <a:spAutoFit/>
          </a:bodyPr>
          <a:lstStyle/>
          <a:p>
            <a:pPr marL="0" lvl="0" indent="0" algn="l">
              <a:lnSpc>
                <a:spcPts val="4397"/>
              </a:lnSpc>
              <a:spcBef>
                <a:spcPct val="0"/>
              </a:spcBef>
            </a:pPr>
            <a:r>
              <a:rPr lang="en-US" sz="3141" i="1" dirty="0">
                <a:solidFill>
                  <a:srgbClr val="000000"/>
                </a:solidFill>
                <a:latin typeface="Futura Italics"/>
                <a:ea typeface="Futura Italics"/>
                <a:cs typeface="Futura Italics"/>
                <a:sym typeface="Futura Italics"/>
              </a:rPr>
              <a:t>CSE406 IOT</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83033" y="2232867"/>
            <a:ext cx="9827033" cy="3798827"/>
            <a:chOff x="0" y="0"/>
            <a:chExt cx="2588190" cy="1000514"/>
          </a:xfrm>
        </p:grpSpPr>
        <p:sp>
          <p:nvSpPr>
            <p:cNvPr id="3" name="Freeform 3"/>
            <p:cNvSpPr/>
            <p:nvPr/>
          </p:nvSpPr>
          <p:spPr>
            <a:xfrm>
              <a:off x="0" y="0"/>
              <a:ext cx="2588190" cy="1000514"/>
            </a:xfrm>
            <a:custGeom>
              <a:avLst/>
              <a:gdLst/>
              <a:ahLst/>
              <a:cxnLst/>
              <a:rect l="l" t="t" r="r" b="b"/>
              <a:pathLst>
                <a:path w="2588190" h="1000514">
                  <a:moveTo>
                    <a:pt x="0" y="0"/>
                  </a:moveTo>
                  <a:lnTo>
                    <a:pt x="2588190" y="0"/>
                  </a:lnTo>
                  <a:lnTo>
                    <a:pt x="2588190" y="1000514"/>
                  </a:lnTo>
                  <a:lnTo>
                    <a:pt x="0" y="1000514"/>
                  </a:lnTo>
                  <a:close/>
                </a:path>
              </a:pathLst>
            </a:custGeom>
            <a:solidFill>
              <a:srgbClr val="EAEBE9"/>
            </a:solidFill>
          </p:spPr>
        </p:sp>
        <p:sp>
          <p:nvSpPr>
            <p:cNvPr id="4" name="TextBox 4"/>
            <p:cNvSpPr txBox="1"/>
            <p:nvPr/>
          </p:nvSpPr>
          <p:spPr>
            <a:xfrm>
              <a:off x="0" y="-47625"/>
              <a:ext cx="2588190" cy="1048139"/>
            </a:xfrm>
            <a:prstGeom prst="rect">
              <a:avLst/>
            </a:prstGeom>
          </p:spPr>
          <p:txBody>
            <a:bodyPr lIns="50800" tIns="50800" rIns="50800" bIns="50800" rtlCol="0" anchor="ctr"/>
            <a:lstStyle/>
            <a:p>
              <a:pPr algn="ctr">
                <a:lnSpc>
                  <a:spcPts val="3012"/>
                </a:lnSpc>
              </a:pPr>
              <a:endParaRPr/>
            </a:p>
          </p:txBody>
        </p:sp>
      </p:grpSp>
      <p:grpSp>
        <p:nvGrpSpPr>
          <p:cNvPr id="5" name="Group 5"/>
          <p:cNvGrpSpPr/>
          <p:nvPr/>
        </p:nvGrpSpPr>
        <p:grpSpPr>
          <a:xfrm>
            <a:off x="-683033" y="6021303"/>
            <a:ext cx="11644462" cy="3798827"/>
            <a:chOff x="0" y="0"/>
            <a:chExt cx="2588190" cy="1000514"/>
          </a:xfrm>
        </p:grpSpPr>
        <p:sp>
          <p:nvSpPr>
            <p:cNvPr id="6" name="Freeform 6"/>
            <p:cNvSpPr/>
            <p:nvPr/>
          </p:nvSpPr>
          <p:spPr>
            <a:xfrm>
              <a:off x="0" y="0"/>
              <a:ext cx="2588190" cy="1000514"/>
            </a:xfrm>
            <a:custGeom>
              <a:avLst/>
              <a:gdLst/>
              <a:ahLst/>
              <a:cxnLst/>
              <a:rect l="l" t="t" r="r" b="b"/>
              <a:pathLst>
                <a:path w="2588190" h="1000514">
                  <a:moveTo>
                    <a:pt x="0" y="0"/>
                  </a:moveTo>
                  <a:lnTo>
                    <a:pt x="2588190" y="0"/>
                  </a:lnTo>
                  <a:lnTo>
                    <a:pt x="2588190" y="1000514"/>
                  </a:lnTo>
                  <a:lnTo>
                    <a:pt x="0" y="1000514"/>
                  </a:lnTo>
                  <a:close/>
                </a:path>
              </a:pathLst>
            </a:custGeom>
            <a:solidFill>
              <a:srgbClr val="BBC8B1"/>
            </a:solidFill>
          </p:spPr>
        </p:sp>
        <p:sp>
          <p:nvSpPr>
            <p:cNvPr id="7" name="TextBox 7"/>
            <p:cNvSpPr txBox="1"/>
            <p:nvPr/>
          </p:nvSpPr>
          <p:spPr>
            <a:xfrm>
              <a:off x="0" y="-47625"/>
              <a:ext cx="2588190" cy="1048139"/>
            </a:xfrm>
            <a:prstGeom prst="rect">
              <a:avLst/>
            </a:prstGeom>
          </p:spPr>
          <p:txBody>
            <a:bodyPr lIns="50800" tIns="50800" rIns="50800" bIns="50800" rtlCol="0" anchor="ctr"/>
            <a:lstStyle/>
            <a:p>
              <a:pPr algn="ctr">
                <a:lnSpc>
                  <a:spcPts val="3012"/>
                </a:lnSpc>
              </a:pPr>
              <a:endParaRPr/>
            </a:p>
          </p:txBody>
        </p:sp>
      </p:grpSp>
      <p:sp>
        <p:nvSpPr>
          <p:cNvPr id="8" name="TextBox 8"/>
          <p:cNvSpPr txBox="1"/>
          <p:nvPr/>
        </p:nvSpPr>
        <p:spPr>
          <a:xfrm>
            <a:off x="2403067" y="145539"/>
            <a:ext cx="13481865" cy="1601553"/>
          </a:xfrm>
          <a:prstGeom prst="rect">
            <a:avLst/>
          </a:prstGeom>
        </p:spPr>
        <p:txBody>
          <a:bodyPr lIns="0" tIns="0" rIns="0" bIns="0" rtlCol="0" anchor="t">
            <a:spAutoFit/>
          </a:bodyPr>
          <a:lstStyle/>
          <a:p>
            <a:pPr marL="0" lvl="0" indent="0" algn="ctr">
              <a:lnSpc>
                <a:spcPts val="13050"/>
              </a:lnSpc>
              <a:spcBef>
                <a:spcPct val="0"/>
              </a:spcBef>
            </a:pPr>
            <a:r>
              <a:rPr lang="en-US" sz="9321" b="1">
                <a:solidFill>
                  <a:srgbClr val="5F6F52"/>
                </a:solidFill>
                <a:latin typeface="Glacial Indifference Bold"/>
                <a:ea typeface="Glacial Indifference Bold"/>
                <a:cs typeface="Glacial Indifference Bold"/>
                <a:sym typeface="Glacial Indifference Bold"/>
              </a:rPr>
              <a:t>Proposed Timeline</a:t>
            </a:r>
          </a:p>
        </p:txBody>
      </p:sp>
      <p:sp>
        <p:nvSpPr>
          <p:cNvPr id="9" name="TextBox 9"/>
          <p:cNvSpPr txBox="1"/>
          <p:nvPr/>
        </p:nvSpPr>
        <p:spPr>
          <a:xfrm>
            <a:off x="776533" y="3186660"/>
            <a:ext cx="7254106" cy="1617302"/>
          </a:xfrm>
          <a:prstGeom prst="rect">
            <a:avLst/>
          </a:prstGeom>
        </p:spPr>
        <p:txBody>
          <a:bodyPr lIns="0" tIns="0" rIns="0" bIns="0" rtlCol="0" anchor="t">
            <a:spAutoFit/>
          </a:bodyPr>
          <a:lstStyle/>
          <a:p>
            <a:pPr marL="655529" lvl="1" indent="-327765">
              <a:lnSpc>
                <a:spcPts val="4250"/>
              </a:lnSpc>
              <a:buFont typeface="Arial"/>
              <a:buChar char="•"/>
            </a:pPr>
            <a:r>
              <a:rPr lang="en-US" sz="3036" dirty="0">
                <a:solidFill>
                  <a:srgbClr val="000000"/>
                </a:solidFill>
                <a:latin typeface="Futura"/>
                <a:ea typeface="Futura"/>
                <a:cs typeface="Futura"/>
                <a:sym typeface="Futura"/>
              </a:rPr>
              <a:t>Week 1-2: </a:t>
            </a:r>
            <a:r>
              <a:rPr lang="en-US" sz="3200" dirty="0"/>
              <a:t>Research &amp; Planning</a:t>
            </a:r>
          </a:p>
          <a:p>
            <a:pPr marL="655529" lvl="1" indent="-327765">
              <a:lnSpc>
                <a:spcPts val="4250"/>
              </a:lnSpc>
              <a:buFont typeface="Arial"/>
              <a:buChar char="•"/>
            </a:pPr>
            <a:r>
              <a:rPr lang="en-US" sz="3200" dirty="0">
                <a:solidFill>
                  <a:srgbClr val="000000"/>
                </a:solidFill>
                <a:latin typeface="Futura"/>
                <a:ea typeface="Futura"/>
                <a:cs typeface="Futura"/>
                <a:sym typeface="Futura"/>
              </a:rPr>
              <a:t>Week 1-2 </a:t>
            </a:r>
            <a:r>
              <a:rPr lang="en-US" sz="3200" dirty="0"/>
              <a:t>: Define requirements, select components, and design</a:t>
            </a:r>
            <a:endParaRPr lang="en-US" sz="3036" dirty="0">
              <a:solidFill>
                <a:srgbClr val="000000"/>
              </a:solidFill>
              <a:latin typeface="Futura"/>
              <a:ea typeface="Futura"/>
              <a:cs typeface="Futura"/>
              <a:sym typeface="Futura"/>
            </a:endParaRPr>
          </a:p>
        </p:txBody>
      </p:sp>
      <p:sp>
        <p:nvSpPr>
          <p:cNvPr id="10" name="TextBox 10"/>
          <p:cNvSpPr txBox="1"/>
          <p:nvPr/>
        </p:nvSpPr>
        <p:spPr>
          <a:xfrm>
            <a:off x="776533" y="6985488"/>
            <a:ext cx="7254106" cy="1584601"/>
          </a:xfrm>
          <a:prstGeom prst="rect">
            <a:avLst/>
          </a:prstGeom>
        </p:spPr>
        <p:txBody>
          <a:bodyPr lIns="0" tIns="0" rIns="0" bIns="0" rtlCol="0" anchor="t">
            <a:spAutoFit/>
          </a:bodyPr>
          <a:lstStyle/>
          <a:p>
            <a:pPr marL="655529" lvl="1" indent="-327765">
              <a:lnSpc>
                <a:spcPts val="4250"/>
              </a:lnSpc>
              <a:buFont typeface="Arial"/>
              <a:buChar char="•"/>
            </a:pPr>
            <a:r>
              <a:rPr lang="en-US" sz="3036" dirty="0">
                <a:solidFill>
                  <a:srgbClr val="000000"/>
                </a:solidFill>
                <a:latin typeface="Futura"/>
                <a:ea typeface="Futura"/>
                <a:cs typeface="Futura"/>
                <a:sym typeface="Futura"/>
              </a:rPr>
              <a:t>Week 2-3: </a:t>
            </a:r>
            <a:r>
              <a:rPr lang="en-US" sz="3200" dirty="0"/>
              <a:t>Hardware Setup </a:t>
            </a:r>
            <a:endParaRPr lang="en-US" sz="3036" dirty="0">
              <a:solidFill>
                <a:srgbClr val="000000"/>
              </a:solidFill>
              <a:latin typeface="Futura"/>
              <a:ea typeface="Futura"/>
              <a:cs typeface="Futura"/>
              <a:sym typeface="Futura"/>
            </a:endParaRPr>
          </a:p>
          <a:p>
            <a:pPr marL="655529" lvl="1" indent="-327765" algn="l">
              <a:lnSpc>
                <a:spcPts val="4250"/>
              </a:lnSpc>
              <a:spcBef>
                <a:spcPct val="0"/>
              </a:spcBef>
              <a:buFont typeface="Arial"/>
              <a:buChar char="•"/>
            </a:pPr>
            <a:r>
              <a:rPr lang="en-US" sz="3036" dirty="0">
                <a:solidFill>
                  <a:srgbClr val="000000"/>
                </a:solidFill>
                <a:latin typeface="Futura"/>
                <a:ea typeface="Futura"/>
                <a:cs typeface="Futura"/>
                <a:sym typeface="Futura"/>
              </a:rPr>
              <a:t>Week 2-3: Conduct Qualitative Data Collection</a:t>
            </a:r>
          </a:p>
        </p:txBody>
      </p:sp>
      <p:sp>
        <p:nvSpPr>
          <p:cNvPr id="11" name="TextBox 11"/>
          <p:cNvSpPr txBox="1"/>
          <p:nvPr/>
        </p:nvSpPr>
        <p:spPr>
          <a:xfrm>
            <a:off x="776533" y="2445158"/>
            <a:ext cx="5330983" cy="560282"/>
          </a:xfrm>
          <a:prstGeom prst="rect">
            <a:avLst/>
          </a:prstGeom>
        </p:spPr>
        <p:txBody>
          <a:bodyPr lIns="0" tIns="0" rIns="0" bIns="0" rtlCol="0" anchor="t">
            <a:spAutoFit/>
          </a:bodyPr>
          <a:lstStyle/>
          <a:p>
            <a:pPr marL="0" lvl="0" indent="0" algn="l">
              <a:lnSpc>
                <a:spcPts val="4950"/>
              </a:lnSpc>
              <a:spcBef>
                <a:spcPct val="0"/>
              </a:spcBef>
            </a:pPr>
            <a:r>
              <a:rPr lang="en-US" sz="3536" b="1" dirty="0">
                <a:solidFill>
                  <a:srgbClr val="000000"/>
                </a:solidFill>
                <a:latin typeface="Futura Bold"/>
                <a:ea typeface="Futura Bold"/>
                <a:cs typeface="Futura Bold"/>
                <a:sym typeface="Futura Bold"/>
              </a:rPr>
              <a:t>Week 1 :</a:t>
            </a:r>
          </a:p>
        </p:txBody>
      </p:sp>
      <p:sp>
        <p:nvSpPr>
          <p:cNvPr id="12" name="TextBox 12"/>
          <p:cNvSpPr txBox="1"/>
          <p:nvPr/>
        </p:nvSpPr>
        <p:spPr>
          <a:xfrm>
            <a:off x="776533" y="6243986"/>
            <a:ext cx="5330983" cy="560282"/>
          </a:xfrm>
          <a:prstGeom prst="rect">
            <a:avLst/>
          </a:prstGeom>
        </p:spPr>
        <p:txBody>
          <a:bodyPr lIns="0" tIns="0" rIns="0" bIns="0" rtlCol="0" anchor="t">
            <a:spAutoFit/>
          </a:bodyPr>
          <a:lstStyle/>
          <a:p>
            <a:pPr marL="0" lvl="0" indent="0" algn="l">
              <a:lnSpc>
                <a:spcPts val="4950"/>
              </a:lnSpc>
              <a:spcBef>
                <a:spcPct val="0"/>
              </a:spcBef>
            </a:pPr>
            <a:r>
              <a:rPr lang="en-US" sz="3536" b="1" dirty="0">
                <a:solidFill>
                  <a:srgbClr val="000000"/>
                </a:solidFill>
                <a:latin typeface="Futura Bold"/>
                <a:ea typeface="Futura Bold"/>
                <a:cs typeface="Futura Bold"/>
                <a:sym typeface="Futura Bold"/>
              </a:rPr>
              <a:t>Week 2 :</a:t>
            </a:r>
          </a:p>
        </p:txBody>
      </p:sp>
      <p:grpSp>
        <p:nvGrpSpPr>
          <p:cNvPr id="13" name="Group 13"/>
          <p:cNvGrpSpPr/>
          <p:nvPr/>
        </p:nvGrpSpPr>
        <p:grpSpPr>
          <a:xfrm>
            <a:off x="9144000" y="2232867"/>
            <a:ext cx="9827033" cy="3798827"/>
            <a:chOff x="0" y="0"/>
            <a:chExt cx="2588190" cy="1000514"/>
          </a:xfrm>
        </p:grpSpPr>
        <p:sp>
          <p:nvSpPr>
            <p:cNvPr id="14" name="Freeform 14"/>
            <p:cNvSpPr/>
            <p:nvPr/>
          </p:nvSpPr>
          <p:spPr>
            <a:xfrm>
              <a:off x="0" y="0"/>
              <a:ext cx="2588190" cy="1000514"/>
            </a:xfrm>
            <a:custGeom>
              <a:avLst/>
              <a:gdLst/>
              <a:ahLst/>
              <a:cxnLst/>
              <a:rect l="l" t="t" r="r" b="b"/>
              <a:pathLst>
                <a:path w="2588190" h="1000514">
                  <a:moveTo>
                    <a:pt x="0" y="0"/>
                  </a:moveTo>
                  <a:lnTo>
                    <a:pt x="2588190" y="0"/>
                  </a:lnTo>
                  <a:lnTo>
                    <a:pt x="2588190" y="1000514"/>
                  </a:lnTo>
                  <a:lnTo>
                    <a:pt x="0" y="1000514"/>
                  </a:lnTo>
                  <a:close/>
                </a:path>
              </a:pathLst>
            </a:custGeom>
            <a:solidFill>
              <a:srgbClr val="BBC8B1"/>
            </a:solidFill>
          </p:spPr>
        </p:sp>
        <p:sp>
          <p:nvSpPr>
            <p:cNvPr id="15" name="TextBox 15"/>
            <p:cNvSpPr txBox="1"/>
            <p:nvPr/>
          </p:nvSpPr>
          <p:spPr>
            <a:xfrm>
              <a:off x="0" y="-47625"/>
              <a:ext cx="2588190" cy="1048139"/>
            </a:xfrm>
            <a:prstGeom prst="rect">
              <a:avLst/>
            </a:prstGeom>
          </p:spPr>
          <p:txBody>
            <a:bodyPr lIns="50800" tIns="50800" rIns="50800" bIns="50800" rtlCol="0" anchor="ctr"/>
            <a:lstStyle/>
            <a:p>
              <a:pPr algn="ctr">
                <a:lnSpc>
                  <a:spcPts val="3012"/>
                </a:lnSpc>
              </a:pPr>
              <a:endParaRPr/>
            </a:p>
          </p:txBody>
        </p:sp>
      </p:grpSp>
      <p:grpSp>
        <p:nvGrpSpPr>
          <p:cNvPr id="16" name="Group 16"/>
          <p:cNvGrpSpPr/>
          <p:nvPr/>
        </p:nvGrpSpPr>
        <p:grpSpPr>
          <a:xfrm>
            <a:off x="9144000" y="6031694"/>
            <a:ext cx="9827033" cy="3798827"/>
            <a:chOff x="0" y="0"/>
            <a:chExt cx="2588190" cy="1000514"/>
          </a:xfrm>
        </p:grpSpPr>
        <p:sp>
          <p:nvSpPr>
            <p:cNvPr id="17" name="Freeform 17"/>
            <p:cNvSpPr/>
            <p:nvPr/>
          </p:nvSpPr>
          <p:spPr>
            <a:xfrm>
              <a:off x="0" y="0"/>
              <a:ext cx="2588190" cy="1000514"/>
            </a:xfrm>
            <a:custGeom>
              <a:avLst/>
              <a:gdLst/>
              <a:ahLst/>
              <a:cxnLst/>
              <a:rect l="l" t="t" r="r" b="b"/>
              <a:pathLst>
                <a:path w="2588190" h="1000514">
                  <a:moveTo>
                    <a:pt x="0" y="0"/>
                  </a:moveTo>
                  <a:lnTo>
                    <a:pt x="2588190" y="0"/>
                  </a:lnTo>
                  <a:lnTo>
                    <a:pt x="2588190" y="1000514"/>
                  </a:lnTo>
                  <a:lnTo>
                    <a:pt x="0" y="1000514"/>
                  </a:lnTo>
                  <a:close/>
                </a:path>
              </a:pathLst>
            </a:custGeom>
            <a:solidFill>
              <a:srgbClr val="EAEBE9"/>
            </a:solidFill>
          </p:spPr>
        </p:sp>
        <p:sp>
          <p:nvSpPr>
            <p:cNvPr id="18" name="TextBox 18"/>
            <p:cNvSpPr txBox="1"/>
            <p:nvPr/>
          </p:nvSpPr>
          <p:spPr>
            <a:xfrm>
              <a:off x="0" y="-47625"/>
              <a:ext cx="2588190" cy="1048139"/>
            </a:xfrm>
            <a:prstGeom prst="rect">
              <a:avLst/>
            </a:prstGeom>
          </p:spPr>
          <p:txBody>
            <a:bodyPr lIns="50800" tIns="50800" rIns="50800" bIns="50800" rtlCol="0" anchor="ctr"/>
            <a:lstStyle/>
            <a:p>
              <a:pPr algn="ctr">
                <a:lnSpc>
                  <a:spcPts val="3012"/>
                </a:lnSpc>
              </a:pPr>
              <a:endParaRPr/>
            </a:p>
          </p:txBody>
        </p:sp>
      </p:grpSp>
      <p:sp>
        <p:nvSpPr>
          <p:cNvPr id="19" name="TextBox 19"/>
          <p:cNvSpPr txBox="1"/>
          <p:nvPr/>
        </p:nvSpPr>
        <p:spPr>
          <a:xfrm>
            <a:off x="10005194" y="3186660"/>
            <a:ext cx="7254106" cy="1617302"/>
          </a:xfrm>
          <a:prstGeom prst="rect">
            <a:avLst/>
          </a:prstGeom>
        </p:spPr>
        <p:txBody>
          <a:bodyPr lIns="0" tIns="0" rIns="0" bIns="0" rtlCol="0" anchor="t">
            <a:spAutoFit/>
          </a:bodyPr>
          <a:lstStyle/>
          <a:p>
            <a:pPr marL="655529" lvl="1" indent="-327765">
              <a:lnSpc>
                <a:spcPts val="4250"/>
              </a:lnSpc>
              <a:buFont typeface="Arial"/>
              <a:buChar char="•"/>
            </a:pPr>
            <a:r>
              <a:rPr lang="en-US" sz="3200" dirty="0">
                <a:solidFill>
                  <a:srgbClr val="000000"/>
                </a:solidFill>
                <a:latin typeface="Futura"/>
                <a:ea typeface="Futura"/>
                <a:cs typeface="Futura"/>
                <a:sym typeface="Futura"/>
              </a:rPr>
              <a:t>Week 3: </a:t>
            </a:r>
            <a:r>
              <a:rPr lang="en-US" sz="3200" dirty="0"/>
              <a:t>Software Development: Write Arduino code, integrate </a:t>
            </a:r>
            <a:r>
              <a:rPr lang="en-US" sz="3200" dirty="0" err="1"/>
              <a:t>WiFi</a:t>
            </a:r>
            <a:r>
              <a:rPr lang="en-US" sz="3200" dirty="0"/>
              <a:t>, and configure cloud API. </a:t>
            </a:r>
            <a:endParaRPr lang="en-US" sz="3036" dirty="0">
              <a:solidFill>
                <a:srgbClr val="000000"/>
              </a:solidFill>
              <a:latin typeface="Futura"/>
              <a:ea typeface="Futura"/>
              <a:cs typeface="Futura"/>
              <a:sym typeface="Futura"/>
            </a:endParaRPr>
          </a:p>
        </p:txBody>
      </p:sp>
      <p:sp>
        <p:nvSpPr>
          <p:cNvPr id="20" name="TextBox 20"/>
          <p:cNvSpPr txBox="1"/>
          <p:nvPr/>
        </p:nvSpPr>
        <p:spPr>
          <a:xfrm>
            <a:off x="10005194" y="6985488"/>
            <a:ext cx="7254106" cy="2168735"/>
          </a:xfrm>
          <a:prstGeom prst="rect">
            <a:avLst/>
          </a:prstGeom>
        </p:spPr>
        <p:txBody>
          <a:bodyPr lIns="0" tIns="0" rIns="0" bIns="0" rtlCol="0" anchor="t">
            <a:spAutoFit/>
          </a:bodyPr>
          <a:lstStyle/>
          <a:p>
            <a:pPr marL="655529" lvl="1" indent="-327765">
              <a:lnSpc>
                <a:spcPts val="4250"/>
              </a:lnSpc>
              <a:buFont typeface="Arial"/>
              <a:buChar char="•"/>
            </a:pPr>
            <a:r>
              <a:rPr lang="en-US" sz="3036" dirty="0">
                <a:solidFill>
                  <a:srgbClr val="000000"/>
                </a:solidFill>
                <a:latin typeface="Futura"/>
                <a:ea typeface="Futura"/>
                <a:cs typeface="Futura"/>
                <a:sym typeface="Futura"/>
              </a:rPr>
              <a:t>Week 3-4:</a:t>
            </a:r>
            <a:r>
              <a:rPr lang="en-US" sz="3200" dirty="0"/>
              <a:t>Testing &amp; Debugging: Validate sensor accuracy, test cloud updates, and refine alerts. </a:t>
            </a:r>
          </a:p>
          <a:p>
            <a:pPr marL="655529" lvl="1" indent="-327765">
              <a:lnSpc>
                <a:spcPts val="4250"/>
              </a:lnSpc>
              <a:buFont typeface="Arial"/>
              <a:buChar char="•"/>
            </a:pPr>
            <a:r>
              <a:rPr lang="en-US" sz="3036" dirty="0">
                <a:solidFill>
                  <a:srgbClr val="000000"/>
                </a:solidFill>
                <a:latin typeface="Futura"/>
                <a:ea typeface="Futura"/>
                <a:cs typeface="Futura"/>
                <a:sym typeface="Futura"/>
              </a:rPr>
              <a:t>Week 3-4: </a:t>
            </a:r>
            <a:r>
              <a:rPr lang="en-US" sz="3200" dirty="0"/>
              <a:t>Final Deployment </a:t>
            </a:r>
            <a:endParaRPr lang="en-US" sz="3036" dirty="0">
              <a:solidFill>
                <a:srgbClr val="000000"/>
              </a:solidFill>
              <a:latin typeface="Futura"/>
              <a:ea typeface="Futura"/>
              <a:cs typeface="Futura"/>
              <a:sym typeface="Futura"/>
            </a:endParaRPr>
          </a:p>
        </p:txBody>
      </p:sp>
      <p:sp>
        <p:nvSpPr>
          <p:cNvPr id="21" name="TextBox 21"/>
          <p:cNvSpPr txBox="1"/>
          <p:nvPr/>
        </p:nvSpPr>
        <p:spPr>
          <a:xfrm>
            <a:off x="10005194" y="2445158"/>
            <a:ext cx="5330983" cy="560282"/>
          </a:xfrm>
          <a:prstGeom prst="rect">
            <a:avLst/>
          </a:prstGeom>
        </p:spPr>
        <p:txBody>
          <a:bodyPr lIns="0" tIns="0" rIns="0" bIns="0" rtlCol="0" anchor="t">
            <a:spAutoFit/>
          </a:bodyPr>
          <a:lstStyle/>
          <a:p>
            <a:pPr marL="0" lvl="0" indent="0" algn="l">
              <a:lnSpc>
                <a:spcPts val="4950"/>
              </a:lnSpc>
              <a:spcBef>
                <a:spcPct val="0"/>
              </a:spcBef>
            </a:pPr>
            <a:r>
              <a:rPr lang="en-US" sz="3536" b="1" dirty="0">
                <a:solidFill>
                  <a:srgbClr val="000000"/>
                </a:solidFill>
                <a:latin typeface="Futura Bold"/>
                <a:ea typeface="Futura Bold"/>
                <a:cs typeface="Futura Bold"/>
                <a:sym typeface="Futura Bold"/>
              </a:rPr>
              <a:t>Week 3 :</a:t>
            </a:r>
          </a:p>
        </p:txBody>
      </p:sp>
      <p:sp>
        <p:nvSpPr>
          <p:cNvPr id="22" name="TextBox 22"/>
          <p:cNvSpPr txBox="1"/>
          <p:nvPr/>
        </p:nvSpPr>
        <p:spPr>
          <a:xfrm>
            <a:off x="10005194" y="6243986"/>
            <a:ext cx="5330983" cy="560282"/>
          </a:xfrm>
          <a:prstGeom prst="rect">
            <a:avLst/>
          </a:prstGeom>
        </p:spPr>
        <p:txBody>
          <a:bodyPr lIns="0" tIns="0" rIns="0" bIns="0" rtlCol="0" anchor="t">
            <a:spAutoFit/>
          </a:bodyPr>
          <a:lstStyle/>
          <a:p>
            <a:pPr marL="0" lvl="0" indent="0" algn="l">
              <a:lnSpc>
                <a:spcPts val="4950"/>
              </a:lnSpc>
              <a:spcBef>
                <a:spcPct val="0"/>
              </a:spcBef>
            </a:pPr>
            <a:r>
              <a:rPr lang="en-US" sz="3536" b="1" dirty="0">
                <a:solidFill>
                  <a:srgbClr val="000000"/>
                </a:solidFill>
                <a:latin typeface="Futura Bold"/>
                <a:ea typeface="Futura Bold"/>
                <a:cs typeface="Futura Bold"/>
                <a:sym typeface="Futura Bold"/>
              </a:rPr>
              <a:t>Week 4 :</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14350" y="-514350"/>
            <a:ext cx="7554533" cy="11734612"/>
            <a:chOff x="0" y="0"/>
            <a:chExt cx="1989671" cy="3090597"/>
          </a:xfrm>
        </p:grpSpPr>
        <p:sp>
          <p:nvSpPr>
            <p:cNvPr id="3" name="Freeform 3"/>
            <p:cNvSpPr/>
            <p:nvPr/>
          </p:nvSpPr>
          <p:spPr>
            <a:xfrm>
              <a:off x="0" y="0"/>
              <a:ext cx="1989671" cy="3090597"/>
            </a:xfrm>
            <a:custGeom>
              <a:avLst/>
              <a:gdLst/>
              <a:ahLst/>
              <a:cxnLst/>
              <a:rect l="l" t="t" r="r" b="b"/>
              <a:pathLst>
                <a:path w="1989671" h="3090597">
                  <a:moveTo>
                    <a:pt x="0" y="0"/>
                  </a:moveTo>
                  <a:lnTo>
                    <a:pt x="1989671" y="0"/>
                  </a:lnTo>
                  <a:lnTo>
                    <a:pt x="1989671" y="3090597"/>
                  </a:lnTo>
                  <a:lnTo>
                    <a:pt x="0" y="3090597"/>
                  </a:lnTo>
                  <a:close/>
                </a:path>
              </a:pathLst>
            </a:custGeom>
            <a:solidFill>
              <a:srgbClr val="EAEBE9"/>
            </a:solidFill>
          </p:spPr>
        </p:sp>
        <p:sp>
          <p:nvSpPr>
            <p:cNvPr id="4" name="TextBox 4"/>
            <p:cNvSpPr txBox="1"/>
            <p:nvPr/>
          </p:nvSpPr>
          <p:spPr>
            <a:xfrm>
              <a:off x="0" y="-47625"/>
              <a:ext cx="1989671" cy="3138222"/>
            </a:xfrm>
            <a:prstGeom prst="rect">
              <a:avLst/>
            </a:prstGeom>
          </p:spPr>
          <p:txBody>
            <a:bodyPr lIns="50800" tIns="50800" rIns="50800" bIns="50800" rtlCol="0" anchor="ctr"/>
            <a:lstStyle/>
            <a:p>
              <a:pPr algn="ctr">
                <a:lnSpc>
                  <a:spcPts val="3012"/>
                </a:lnSpc>
              </a:pPr>
              <a:endParaRPr/>
            </a:p>
          </p:txBody>
        </p:sp>
      </p:grpSp>
      <p:grpSp>
        <p:nvGrpSpPr>
          <p:cNvPr id="5" name="Group 5"/>
          <p:cNvGrpSpPr/>
          <p:nvPr/>
        </p:nvGrpSpPr>
        <p:grpSpPr>
          <a:xfrm>
            <a:off x="17022970" y="792370"/>
            <a:ext cx="472661" cy="472661"/>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BC8B1"/>
            </a:solidFill>
          </p:spPr>
        </p:sp>
        <p:sp>
          <p:nvSpPr>
            <p:cNvPr id="7" name="TextBox 7"/>
            <p:cNvSpPr txBox="1"/>
            <p:nvPr/>
          </p:nvSpPr>
          <p:spPr>
            <a:xfrm>
              <a:off x="76200" y="28575"/>
              <a:ext cx="660400" cy="708025"/>
            </a:xfrm>
            <a:prstGeom prst="rect">
              <a:avLst/>
            </a:prstGeom>
          </p:spPr>
          <p:txBody>
            <a:bodyPr lIns="50800" tIns="50800" rIns="50800" bIns="50800" rtlCol="0" anchor="ctr"/>
            <a:lstStyle/>
            <a:p>
              <a:pPr algn="ctr">
                <a:lnSpc>
                  <a:spcPts val="3012"/>
                </a:lnSpc>
              </a:pPr>
              <a:endParaRPr/>
            </a:p>
          </p:txBody>
        </p:sp>
      </p:grpSp>
      <p:grpSp>
        <p:nvGrpSpPr>
          <p:cNvPr id="8" name="Group 8"/>
          <p:cNvGrpSpPr/>
          <p:nvPr/>
        </p:nvGrpSpPr>
        <p:grpSpPr>
          <a:xfrm>
            <a:off x="15479920" y="8387800"/>
            <a:ext cx="3086100" cy="3086100"/>
            <a:chOff x="0" y="0"/>
            <a:chExt cx="812800" cy="812800"/>
          </a:xfrm>
        </p:grpSpPr>
        <p:sp>
          <p:nvSpPr>
            <p:cNvPr id="9" name="Freeform 9"/>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EAEBE9"/>
            </a:solidFill>
          </p:spPr>
        </p:sp>
        <p:sp>
          <p:nvSpPr>
            <p:cNvPr id="10" name="TextBox 10"/>
            <p:cNvSpPr txBox="1"/>
            <p:nvPr/>
          </p:nvSpPr>
          <p:spPr>
            <a:xfrm>
              <a:off x="0" y="-47625"/>
              <a:ext cx="812800" cy="860425"/>
            </a:xfrm>
            <a:prstGeom prst="rect">
              <a:avLst/>
            </a:prstGeom>
          </p:spPr>
          <p:txBody>
            <a:bodyPr lIns="50800" tIns="50800" rIns="50800" bIns="50800" rtlCol="0" anchor="ctr"/>
            <a:lstStyle/>
            <a:p>
              <a:pPr algn="ctr">
                <a:lnSpc>
                  <a:spcPts val="3012"/>
                </a:lnSpc>
              </a:pPr>
              <a:endParaRPr/>
            </a:p>
          </p:txBody>
        </p:sp>
      </p:grpSp>
      <p:sp>
        <p:nvSpPr>
          <p:cNvPr id="11" name="TextBox 11"/>
          <p:cNvSpPr txBox="1"/>
          <p:nvPr/>
        </p:nvSpPr>
        <p:spPr>
          <a:xfrm>
            <a:off x="7673250" y="-95512"/>
            <a:ext cx="8657019" cy="3221010"/>
          </a:xfrm>
          <a:prstGeom prst="rect">
            <a:avLst/>
          </a:prstGeom>
        </p:spPr>
        <p:txBody>
          <a:bodyPr wrap="square" lIns="0" tIns="0" rIns="0" bIns="0" rtlCol="0" anchor="t">
            <a:spAutoFit/>
          </a:bodyPr>
          <a:lstStyle/>
          <a:p>
            <a:pPr algn="ctr">
              <a:lnSpc>
                <a:spcPts val="13050"/>
              </a:lnSpc>
              <a:spcBef>
                <a:spcPct val="0"/>
              </a:spcBef>
            </a:pPr>
            <a:r>
              <a:rPr lang="en-US" sz="7200" b="1" dirty="0">
                <a:solidFill>
                  <a:schemeClr val="bg2">
                    <a:lumMod val="25000"/>
                  </a:schemeClr>
                </a:solidFill>
              </a:rPr>
              <a:t>System Architecture</a:t>
            </a:r>
          </a:p>
          <a:p>
            <a:pPr marL="0" lvl="0" indent="0" algn="ctr">
              <a:lnSpc>
                <a:spcPts val="13050"/>
              </a:lnSpc>
              <a:spcBef>
                <a:spcPct val="0"/>
              </a:spcBef>
            </a:pPr>
            <a:endParaRPr lang="en-US" sz="9321" b="1" dirty="0">
              <a:solidFill>
                <a:srgbClr val="465739"/>
              </a:solidFill>
              <a:latin typeface="Inter Bold"/>
              <a:ea typeface="Inter Bold"/>
              <a:cs typeface="Inter Bold"/>
              <a:sym typeface="Inter Bold"/>
            </a:endParaRPr>
          </a:p>
        </p:txBody>
      </p:sp>
      <p:pic>
        <p:nvPicPr>
          <p:cNvPr id="17" name="Picture 16">
            <a:extLst>
              <a:ext uri="{FF2B5EF4-FFF2-40B4-BE49-F238E27FC236}">
                <a16:creationId xmlns:a16="http://schemas.microsoft.com/office/drawing/2014/main" id="{DF8B7619-3CB3-4280-9A16-97770EB804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8338" y="1714307"/>
            <a:ext cx="18009662" cy="8353134"/>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14350" y="-514350"/>
            <a:ext cx="7554533" cy="11734612"/>
            <a:chOff x="0" y="0"/>
            <a:chExt cx="1989671" cy="3090597"/>
          </a:xfrm>
        </p:grpSpPr>
        <p:sp>
          <p:nvSpPr>
            <p:cNvPr id="3" name="Freeform 3"/>
            <p:cNvSpPr/>
            <p:nvPr/>
          </p:nvSpPr>
          <p:spPr>
            <a:xfrm>
              <a:off x="0" y="0"/>
              <a:ext cx="1989671" cy="3090597"/>
            </a:xfrm>
            <a:custGeom>
              <a:avLst/>
              <a:gdLst/>
              <a:ahLst/>
              <a:cxnLst/>
              <a:rect l="l" t="t" r="r" b="b"/>
              <a:pathLst>
                <a:path w="1989671" h="3090597">
                  <a:moveTo>
                    <a:pt x="0" y="0"/>
                  </a:moveTo>
                  <a:lnTo>
                    <a:pt x="1989671" y="0"/>
                  </a:lnTo>
                  <a:lnTo>
                    <a:pt x="1989671" y="3090597"/>
                  </a:lnTo>
                  <a:lnTo>
                    <a:pt x="0" y="3090597"/>
                  </a:lnTo>
                  <a:close/>
                </a:path>
              </a:pathLst>
            </a:custGeom>
            <a:solidFill>
              <a:srgbClr val="EAEBE9"/>
            </a:solidFill>
          </p:spPr>
        </p:sp>
        <p:sp>
          <p:nvSpPr>
            <p:cNvPr id="4" name="TextBox 4"/>
            <p:cNvSpPr txBox="1"/>
            <p:nvPr/>
          </p:nvSpPr>
          <p:spPr>
            <a:xfrm>
              <a:off x="0" y="-47625"/>
              <a:ext cx="1989671" cy="3138222"/>
            </a:xfrm>
            <a:prstGeom prst="rect">
              <a:avLst/>
            </a:prstGeom>
          </p:spPr>
          <p:txBody>
            <a:bodyPr lIns="50800" tIns="50800" rIns="50800" bIns="50800" rtlCol="0" anchor="ctr"/>
            <a:lstStyle/>
            <a:p>
              <a:pPr algn="ctr">
                <a:lnSpc>
                  <a:spcPts val="3012"/>
                </a:lnSpc>
              </a:pPr>
              <a:endParaRPr/>
            </a:p>
          </p:txBody>
        </p:sp>
      </p:grpSp>
      <p:grpSp>
        <p:nvGrpSpPr>
          <p:cNvPr id="5" name="Group 5"/>
          <p:cNvGrpSpPr/>
          <p:nvPr/>
        </p:nvGrpSpPr>
        <p:grpSpPr>
          <a:xfrm>
            <a:off x="17022970" y="792370"/>
            <a:ext cx="472661" cy="472661"/>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BC8B1"/>
            </a:solidFill>
          </p:spPr>
        </p:sp>
        <p:sp>
          <p:nvSpPr>
            <p:cNvPr id="7" name="TextBox 7"/>
            <p:cNvSpPr txBox="1"/>
            <p:nvPr/>
          </p:nvSpPr>
          <p:spPr>
            <a:xfrm>
              <a:off x="76200" y="28575"/>
              <a:ext cx="660400" cy="708025"/>
            </a:xfrm>
            <a:prstGeom prst="rect">
              <a:avLst/>
            </a:prstGeom>
          </p:spPr>
          <p:txBody>
            <a:bodyPr lIns="50800" tIns="50800" rIns="50800" bIns="50800" rtlCol="0" anchor="ctr"/>
            <a:lstStyle/>
            <a:p>
              <a:pPr algn="ctr">
                <a:lnSpc>
                  <a:spcPts val="3012"/>
                </a:lnSpc>
              </a:pPr>
              <a:endParaRPr/>
            </a:p>
          </p:txBody>
        </p:sp>
      </p:grpSp>
      <p:grpSp>
        <p:nvGrpSpPr>
          <p:cNvPr id="8" name="Group 8"/>
          <p:cNvGrpSpPr/>
          <p:nvPr/>
        </p:nvGrpSpPr>
        <p:grpSpPr>
          <a:xfrm>
            <a:off x="15479920" y="8387800"/>
            <a:ext cx="3086100" cy="3086100"/>
            <a:chOff x="0" y="0"/>
            <a:chExt cx="812800" cy="812800"/>
          </a:xfrm>
        </p:grpSpPr>
        <p:sp>
          <p:nvSpPr>
            <p:cNvPr id="9" name="Freeform 9"/>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EAEBE9"/>
            </a:solidFill>
          </p:spPr>
        </p:sp>
        <p:sp>
          <p:nvSpPr>
            <p:cNvPr id="10" name="TextBox 10"/>
            <p:cNvSpPr txBox="1"/>
            <p:nvPr/>
          </p:nvSpPr>
          <p:spPr>
            <a:xfrm>
              <a:off x="0" y="-47625"/>
              <a:ext cx="812800" cy="860425"/>
            </a:xfrm>
            <a:prstGeom prst="rect">
              <a:avLst/>
            </a:prstGeom>
          </p:spPr>
          <p:txBody>
            <a:bodyPr lIns="50800" tIns="50800" rIns="50800" bIns="50800" rtlCol="0" anchor="ctr"/>
            <a:lstStyle/>
            <a:p>
              <a:pPr algn="ctr">
                <a:lnSpc>
                  <a:spcPts val="3012"/>
                </a:lnSpc>
              </a:pPr>
              <a:endParaRPr/>
            </a:p>
          </p:txBody>
        </p:sp>
      </p:grpSp>
      <p:sp>
        <p:nvSpPr>
          <p:cNvPr id="11" name="TextBox 11"/>
          <p:cNvSpPr txBox="1"/>
          <p:nvPr/>
        </p:nvSpPr>
        <p:spPr>
          <a:xfrm>
            <a:off x="6914977" y="-233526"/>
            <a:ext cx="8657019" cy="3221010"/>
          </a:xfrm>
          <a:prstGeom prst="rect">
            <a:avLst/>
          </a:prstGeom>
        </p:spPr>
        <p:txBody>
          <a:bodyPr wrap="square" lIns="0" tIns="0" rIns="0" bIns="0" rtlCol="0" anchor="t">
            <a:spAutoFit/>
          </a:bodyPr>
          <a:lstStyle/>
          <a:p>
            <a:pPr algn="ctr">
              <a:lnSpc>
                <a:spcPts val="13050"/>
              </a:lnSpc>
              <a:spcBef>
                <a:spcPct val="0"/>
              </a:spcBef>
            </a:pPr>
            <a:r>
              <a:rPr lang="en-US" sz="7200" b="1" dirty="0">
                <a:solidFill>
                  <a:schemeClr val="bg2">
                    <a:lumMod val="25000"/>
                  </a:schemeClr>
                </a:solidFill>
              </a:rPr>
              <a:t>Schematic Workflow</a:t>
            </a:r>
          </a:p>
          <a:p>
            <a:pPr marL="0" lvl="0" indent="0" algn="ctr">
              <a:lnSpc>
                <a:spcPts val="13050"/>
              </a:lnSpc>
              <a:spcBef>
                <a:spcPct val="0"/>
              </a:spcBef>
            </a:pPr>
            <a:endParaRPr lang="en-US" sz="9321" b="1" dirty="0">
              <a:solidFill>
                <a:srgbClr val="465739"/>
              </a:solidFill>
              <a:latin typeface="Inter Bold"/>
              <a:ea typeface="Inter Bold"/>
              <a:cs typeface="Inter Bold"/>
              <a:sym typeface="Inter Bold"/>
            </a:endParaRPr>
          </a:p>
        </p:txBody>
      </p:sp>
      <p:pic>
        <p:nvPicPr>
          <p:cNvPr id="13" name="Picture 12">
            <a:extLst>
              <a:ext uri="{FF2B5EF4-FFF2-40B4-BE49-F238E27FC236}">
                <a16:creationId xmlns:a16="http://schemas.microsoft.com/office/drawing/2014/main" id="{ADD552AE-89A9-4C21-AE69-0BE6C6C8AB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7602" y="1467392"/>
            <a:ext cx="18818915" cy="8723383"/>
          </a:xfrm>
          <a:prstGeom prst="rect">
            <a:avLst/>
          </a:prstGeom>
        </p:spPr>
      </p:pic>
    </p:spTree>
    <p:extLst>
      <p:ext uri="{BB962C8B-B14F-4D97-AF65-F5344CB8AC3E}">
        <p14:creationId xmlns:p14="http://schemas.microsoft.com/office/powerpoint/2010/main" val="26922287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4"/>
          <p:cNvGrpSpPr/>
          <p:nvPr/>
        </p:nvGrpSpPr>
        <p:grpSpPr>
          <a:xfrm>
            <a:off x="4840468" y="-152518"/>
            <a:ext cx="4170610" cy="11214038"/>
            <a:chOff x="0" y="0"/>
            <a:chExt cx="1098432" cy="2953491"/>
          </a:xfrm>
        </p:grpSpPr>
        <p:sp>
          <p:nvSpPr>
            <p:cNvPr id="5" name="Freeform 5"/>
            <p:cNvSpPr/>
            <p:nvPr/>
          </p:nvSpPr>
          <p:spPr>
            <a:xfrm>
              <a:off x="0" y="0"/>
              <a:ext cx="1098432" cy="2953491"/>
            </a:xfrm>
            <a:custGeom>
              <a:avLst/>
              <a:gdLst/>
              <a:ahLst/>
              <a:cxnLst/>
              <a:rect l="l" t="t" r="r" b="b"/>
              <a:pathLst>
                <a:path w="1098432" h="2953491">
                  <a:moveTo>
                    <a:pt x="0" y="0"/>
                  </a:moveTo>
                  <a:lnTo>
                    <a:pt x="1098432" y="0"/>
                  </a:lnTo>
                  <a:lnTo>
                    <a:pt x="1098432" y="2953491"/>
                  </a:lnTo>
                  <a:lnTo>
                    <a:pt x="0" y="2953491"/>
                  </a:lnTo>
                  <a:close/>
                </a:path>
              </a:pathLst>
            </a:custGeom>
            <a:solidFill>
              <a:srgbClr val="EAEBE9"/>
            </a:solidFill>
          </p:spPr>
        </p:sp>
        <p:sp>
          <p:nvSpPr>
            <p:cNvPr id="6" name="TextBox 6"/>
            <p:cNvSpPr txBox="1"/>
            <p:nvPr/>
          </p:nvSpPr>
          <p:spPr>
            <a:xfrm>
              <a:off x="0" y="-47625"/>
              <a:ext cx="1098432" cy="3001116"/>
            </a:xfrm>
            <a:prstGeom prst="rect">
              <a:avLst/>
            </a:prstGeom>
          </p:spPr>
          <p:txBody>
            <a:bodyPr lIns="50800" tIns="50800" rIns="50800" bIns="50800" rtlCol="0" anchor="ctr"/>
            <a:lstStyle/>
            <a:p>
              <a:pPr algn="ctr">
                <a:lnSpc>
                  <a:spcPts val="3012"/>
                </a:lnSpc>
              </a:pPr>
              <a:endParaRPr/>
            </a:p>
          </p:txBody>
        </p:sp>
      </p:grpSp>
      <p:sp>
        <p:nvSpPr>
          <p:cNvPr id="7" name="TextBox 7"/>
          <p:cNvSpPr txBox="1"/>
          <p:nvPr/>
        </p:nvSpPr>
        <p:spPr>
          <a:xfrm rot="-5400000">
            <a:off x="1208662" y="4249064"/>
            <a:ext cx="9156908" cy="1669881"/>
          </a:xfrm>
          <a:prstGeom prst="rect">
            <a:avLst/>
          </a:prstGeom>
        </p:spPr>
        <p:txBody>
          <a:bodyPr lIns="0" tIns="0" rIns="0" bIns="0" rtlCol="0" anchor="t">
            <a:spAutoFit/>
          </a:bodyPr>
          <a:lstStyle/>
          <a:p>
            <a:pPr lvl="0" algn="ctr">
              <a:lnSpc>
                <a:spcPts val="14310"/>
              </a:lnSpc>
              <a:spcBef>
                <a:spcPct val="0"/>
              </a:spcBef>
            </a:pPr>
            <a:r>
              <a:rPr lang="en-US" sz="8800" b="1" dirty="0">
                <a:solidFill>
                  <a:schemeClr val="bg2">
                    <a:lumMod val="25000"/>
                  </a:schemeClr>
                </a:solidFill>
              </a:rPr>
              <a:t>Devices Name</a:t>
            </a:r>
            <a:endParaRPr lang="en-US" sz="8800" b="1" dirty="0">
              <a:solidFill>
                <a:schemeClr val="bg2">
                  <a:lumMod val="25000"/>
                </a:schemeClr>
              </a:solidFill>
              <a:latin typeface="Glacial Indifference Bold"/>
              <a:ea typeface="Glacial Indifference Bold"/>
              <a:cs typeface="Glacial Indifference Bold"/>
              <a:sym typeface="Glacial Indifference Bold"/>
            </a:endParaRPr>
          </a:p>
        </p:txBody>
      </p:sp>
      <p:sp>
        <p:nvSpPr>
          <p:cNvPr id="8" name="AutoShape 8"/>
          <p:cNvSpPr/>
          <p:nvPr/>
        </p:nvSpPr>
        <p:spPr>
          <a:xfrm>
            <a:off x="9144000" y="5454501"/>
            <a:ext cx="9144000" cy="0"/>
          </a:xfrm>
          <a:prstGeom prst="line">
            <a:avLst/>
          </a:prstGeom>
          <a:ln w="38100" cap="flat">
            <a:solidFill>
              <a:srgbClr val="EAEBE9"/>
            </a:solidFill>
            <a:prstDash val="solid"/>
            <a:headEnd type="none" w="sm" len="sm"/>
            <a:tailEnd type="none" w="sm" len="sm"/>
          </a:ln>
        </p:spPr>
      </p:sp>
      <p:graphicFrame>
        <p:nvGraphicFramePr>
          <p:cNvPr id="15" name="Table 14">
            <a:extLst>
              <a:ext uri="{FF2B5EF4-FFF2-40B4-BE49-F238E27FC236}">
                <a16:creationId xmlns:a16="http://schemas.microsoft.com/office/drawing/2014/main" id="{30EBC8D8-7DF2-499A-A0E5-AF75EC10C2E2}"/>
              </a:ext>
            </a:extLst>
          </p:cNvPr>
          <p:cNvGraphicFramePr>
            <a:graphicFrameLocks noGrp="1"/>
          </p:cNvGraphicFramePr>
          <p:nvPr>
            <p:extLst>
              <p:ext uri="{D42A27DB-BD31-4B8C-83A1-F6EECF244321}">
                <p14:modId xmlns:p14="http://schemas.microsoft.com/office/powerpoint/2010/main" val="3943252306"/>
              </p:ext>
            </p:extLst>
          </p:nvPr>
        </p:nvGraphicFramePr>
        <p:xfrm>
          <a:off x="7391400" y="356340"/>
          <a:ext cx="10763678" cy="9574319"/>
        </p:xfrm>
        <a:graphic>
          <a:graphicData uri="http://schemas.openxmlformats.org/drawingml/2006/table">
            <a:tbl>
              <a:tblPr firstRow="1" bandRow="1">
                <a:tableStyleId>{073A0DAA-6AF3-43AB-8588-CEC1D06C72B9}</a:tableStyleId>
              </a:tblPr>
              <a:tblGrid>
                <a:gridCol w="5381839">
                  <a:extLst>
                    <a:ext uri="{9D8B030D-6E8A-4147-A177-3AD203B41FA5}">
                      <a16:colId xmlns:a16="http://schemas.microsoft.com/office/drawing/2014/main" val="121339436"/>
                    </a:ext>
                  </a:extLst>
                </a:gridCol>
                <a:gridCol w="5381839">
                  <a:extLst>
                    <a:ext uri="{9D8B030D-6E8A-4147-A177-3AD203B41FA5}">
                      <a16:colId xmlns:a16="http://schemas.microsoft.com/office/drawing/2014/main" val="2197634034"/>
                    </a:ext>
                  </a:extLst>
                </a:gridCol>
              </a:tblGrid>
              <a:tr h="659102">
                <a:tc>
                  <a:txBody>
                    <a:bodyPr/>
                    <a:lstStyle/>
                    <a:p>
                      <a:r>
                        <a:rPr lang="en-US" sz="3200" dirty="0">
                          <a:solidFill>
                            <a:schemeClr val="bg1"/>
                          </a:solidFill>
                        </a:rPr>
                        <a:t>Component Name</a:t>
                      </a:r>
                    </a:p>
                  </a:txBody>
                  <a:tcPr/>
                </a:tc>
                <a:tc>
                  <a:txBody>
                    <a:bodyPr/>
                    <a:lstStyle/>
                    <a:p>
                      <a:r>
                        <a:rPr lang="en-US" sz="3200" dirty="0">
                          <a:solidFill>
                            <a:schemeClr val="bg1"/>
                          </a:solidFill>
                        </a:rPr>
                        <a:t>Purpose</a:t>
                      </a:r>
                    </a:p>
                  </a:txBody>
                  <a:tcPr/>
                </a:tc>
                <a:extLst>
                  <a:ext uri="{0D108BD9-81ED-4DB2-BD59-A6C34878D82A}">
                    <a16:rowId xmlns:a16="http://schemas.microsoft.com/office/drawing/2014/main" val="3980371331"/>
                  </a:ext>
                </a:extLst>
              </a:tr>
              <a:tr h="1075377">
                <a:tc>
                  <a:txBody>
                    <a:bodyPr/>
                    <a:lstStyle/>
                    <a:p>
                      <a:r>
                        <a:rPr lang="en-US" sz="2800" dirty="0" err="1">
                          <a:solidFill>
                            <a:schemeClr val="bg2">
                              <a:lumMod val="25000"/>
                            </a:schemeClr>
                          </a:solidFill>
                        </a:rPr>
                        <a:t>Arudino</a:t>
                      </a:r>
                      <a:r>
                        <a:rPr lang="en-US" sz="2800" dirty="0">
                          <a:solidFill>
                            <a:schemeClr val="bg2">
                              <a:lumMod val="25000"/>
                            </a:schemeClr>
                          </a:solidFill>
                        </a:rPr>
                        <a:t> UNO R4 </a:t>
                      </a:r>
                      <a:r>
                        <a:rPr lang="en-US" sz="2800" dirty="0" err="1">
                          <a:solidFill>
                            <a:schemeClr val="bg2">
                              <a:lumMod val="25000"/>
                            </a:schemeClr>
                          </a:solidFill>
                        </a:rPr>
                        <a:t>WiFi</a:t>
                      </a:r>
                      <a:endParaRPr lang="en-US" sz="2800" dirty="0">
                        <a:solidFill>
                          <a:schemeClr val="bg2">
                            <a:lumMod val="25000"/>
                          </a:schemeClr>
                        </a:solidFill>
                      </a:endParaRPr>
                    </a:p>
                  </a:txBody>
                  <a:tcPr/>
                </a:tc>
                <a:tc>
                  <a:txBody>
                    <a:bodyPr/>
                    <a:lstStyle/>
                    <a:p>
                      <a:r>
                        <a:rPr lang="en-US" sz="2800" dirty="0">
                          <a:solidFill>
                            <a:schemeClr val="bg2">
                              <a:lumMod val="25000"/>
                            </a:schemeClr>
                          </a:solidFill>
                        </a:rPr>
                        <a:t>Main controller with </a:t>
                      </a:r>
                      <a:r>
                        <a:rPr lang="en-US" sz="2800" dirty="0" err="1">
                          <a:solidFill>
                            <a:schemeClr val="bg2">
                              <a:lumMod val="25000"/>
                            </a:schemeClr>
                          </a:solidFill>
                        </a:rPr>
                        <a:t>WiFi</a:t>
                      </a:r>
                      <a:r>
                        <a:rPr lang="en-US" sz="2800" dirty="0">
                          <a:solidFill>
                            <a:schemeClr val="bg2">
                              <a:lumMod val="25000"/>
                            </a:schemeClr>
                          </a:solidFill>
                        </a:rPr>
                        <a:t> for cloud communication</a:t>
                      </a:r>
                    </a:p>
                  </a:txBody>
                  <a:tcPr/>
                </a:tc>
                <a:extLst>
                  <a:ext uri="{0D108BD9-81ED-4DB2-BD59-A6C34878D82A}">
                    <a16:rowId xmlns:a16="http://schemas.microsoft.com/office/drawing/2014/main" val="699411900"/>
                  </a:ext>
                </a:extLst>
              </a:tr>
              <a:tr h="589722">
                <a:tc>
                  <a:txBody>
                    <a:bodyPr/>
                    <a:lstStyle/>
                    <a:p>
                      <a:r>
                        <a:rPr lang="en-US" sz="2800" dirty="0">
                          <a:solidFill>
                            <a:schemeClr val="bg2">
                              <a:lumMod val="25000"/>
                            </a:schemeClr>
                          </a:solidFill>
                        </a:rPr>
                        <a:t>Heartbeat Sensor Module</a:t>
                      </a:r>
                    </a:p>
                  </a:txBody>
                  <a:tcPr/>
                </a:tc>
                <a:tc>
                  <a:txBody>
                    <a:bodyPr/>
                    <a:lstStyle/>
                    <a:p>
                      <a:r>
                        <a:rPr lang="en-US" sz="2800" dirty="0">
                          <a:solidFill>
                            <a:schemeClr val="bg2">
                              <a:lumMod val="25000"/>
                            </a:schemeClr>
                          </a:solidFill>
                        </a:rPr>
                        <a:t>Monitor pulse rate</a:t>
                      </a:r>
                    </a:p>
                  </a:txBody>
                  <a:tcPr/>
                </a:tc>
                <a:extLst>
                  <a:ext uri="{0D108BD9-81ED-4DB2-BD59-A6C34878D82A}">
                    <a16:rowId xmlns:a16="http://schemas.microsoft.com/office/drawing/2014/main" val="2967241043"/>
                  </a:ext>
                </a:extLst>
              </a:tr>
              <a:tr h="1075377">
                <a:tc>
                  <a:txBody>
                    <a:bodyPr/>
                    <a:lstStyle/>
                    <a:p>
                      <a:r>
                        <a:rPr lang="en-US" sz="2800" dirty="0">
                          <a:solidFill>
                            <a:schemeClr val="bg2">
                              <a:lumMod val="25000"/>
                            </a:schemeClr>
                          </a:solidFill>
                        </a:rPr>
                        <a:t>DHT11 Temperature &amp; Humidity Sensor</a:t>
                      </a:r>
                    </a:p>
                  </a:txBody>
                  <a:tcPr/>
                </a:tc>
                <a:tc>
                  <a:txBody>
                    <a:bodyPr/>
                    <a:lstStyle/>
                    <a:p>
                      <a:r>
                        <a:rPr lang="en-US" sz="2800" dirty="0">
                          <a:solidFill>
                            <a:schemeClr val="bg2">
                              <a:lumMod val="25000"/>
                            </a:schemeClr>
                          </a:solidFill>
                        </a:rPr>
                        <a:t>Measure environment &amp; surface temperature/humidity</a:t>
                      </a:r>
                    </a:p>
                  </a:txBody>
                  <a:tcPr/>
                </a:tc>
                <a:extLst>
                  <a:ext uri="{0D108BD9-81ED-4DB2-BD59-A6C34878D82A}">
                    <a16:rowId xmlns:a16="http://schemas.microsoft.com/office/drawing/2014/main" val="3908321216"/>
                  </a:ext>
                </a:extLst>
              </a:tr>
              <a:tr h="1075377">
                <a:tc>
                  <a:txBody>
                    <a:bodyPr/>
                    <a:lstStyle/>
                    <a:p>
                      <a:r>
                        <a:rPr lang="en-US" sz="2800" dirty="0">
                          <a:solidFill>
                            <a:schemeClr val="bg2">
                              <a:lumMod val="25000"/>
                            </a:schemeClr>
                          </a:solidFill>
                        </a:rPr>
                        <a:t>DS18B20 Temperature Sensor Module</a:t>
                      </a:r>
                    </a:p>
                  </a:txBody>
                  <a:tcPr/>
                </a:tc>
                <a:tc>
                  <a:txBody>
                    <a:bodyPr/>
                    <a:lstStyle/>
                    <a:p>
                      <a:r>
                        <a:rPr lang="en-US" sz="2800" dirty="0">
                          <a:solidFill>
                            <a:schemeClr val="bg2">
                              <a:lumMod val="25000"/>
                            </a:schemeClr>
                          </a:solidFill>
                        </a:rPr>
                        <a:t>Accurate body temperature reading</a:t>
                      </a:r>
                    </a:p>
                  </a:txBody>
                  <a:tcPr/>
                </a:tc>
                <a:extLst>
                  <a:ext uri="{0D108BD9-81ED-4DB2-BD59-A6C34878D82A}">
                    <a16:rowId xmlns:a16="http://schemas.microsoft.com/office/drawing/2014/main" val="1862643320"/>
                  </a:ext>
                </a:extLst>
              </a:tr>
              <a:tr h="589722">
                <a:tc>
                  <a:txBody>
                    <a:bodyPr/>
                    <a:lstStyle/>
                    <a:p>
                      <a:r>
                        <a:rPr lang="en-US" sz="2800" dirty="0">
                          <a:solidFill>
                            <a:schemeClr val="bg2">
                              <a:lumMod val="25000"/>
                            </a:schemeClr>
                          </a:solidFill>
                        </a:rPr>
                        <a:t>Passive Buzzer Module</a:t>
                      </a:r>
                    </a:p>
                  </a:txBody>
                  <a:tcPr/>
                </a:tc>
                <a:tc>
                  <a:txBody>
                    <a:bodyPr/>
                    <a:lstStyle/>
                    <a:p>
                      <a:r>
                        <a:rPr lang="en-US" sz="2800" dirty="0">
                          <a:solidFill>
                            <a:schemeClr val="bg2">
                              <a:lumMod val="25000"/>
                            </a:schemeClr>
                          </a:solidFill>
                        </a:rPr>
                        <a:t>Alert notification</a:t>
                      </a:r>
                    </a:p>
                  </a:txBody>
                  <a:tcPr/>
                </a:tc>
                <a:extLst>
                  <a:ext uri="{0D108BD9-81ED-4DB2-BD59-A6C34878D82A}">
                    <a16:rowId xmlns:a16="http://schemas.microsoft.com/office/drawing/2014/main" val="3926543688"/>
                  </a:ext>
                </a:extLst>
              </a:tr>
              <a:tr h="589722">
                <a:tc>
                  <a:txBody>
                    <a:bodyPr/>
                    <a:lstStyle/>
                    <a:p>
                      <a:r>
                        <a:rPr lang="en-US" sz="2800" dirty="0">
                          <a:solidFill>
                            <a:schemeClr val="bg2">
                              <a:lumMod val="25000"/>
                            </a:schemeClr>
                          </a:solidFill>
                        </a:rPr>
                        <a:t>Button Module</a:t>
                      </a:r>
                    </a:p>
                  </a:txBody>
                  <a:tcPr/>
                </a:tc>
                <a:tc>
                  <a:txBody>
                    <a:bodyPr/>
                    <a:lstStyle/>
                    <a:p>
                      <a:r>
                        <a:rPr lang="en-US" sz="2800" dirty="0">
                          <a:solidFill>
                            <a:schemeClr val="bg2">
                              <a:lumMod val="25000"/>
                            </a:schemeClr>
                          </a:solidFill>
                        </a:rPr>
                        <a:t>Emergency alert/reset button</a:t>
                      </a:r>
                    </a:p>
                  </a:txBody>
                  <a:tcPr/>
                </a:tc>
                <a:extLst>
                  <a:ext uri="{0D108BD9-81ED-4DB2-BD59-A6C34878D82A}">
                    <a16:rowId xmlns:a16="http://schemas.microsoft.com/office/drawing/2014/main" val="3751880964"/>
                  </a:ext>
                </a:extLst>
              </a:tr>
              <a:tr h="589722">
                <a:tc>
                  <a:txBody>
                    <a:bodyPr/>
                    <a:lstStyle/>
                    <a:p>
                      <a:r>
                        <a:rPr lang="en-US" sz="2800" dirty="0">
                          <a:solidFill>
                            <a:schemeClr val="bg2">
                              <a:lumMod val="25000"/>
                            </a:schemeClr>
                          </a:solidFill>
                        </a:rPr>
                        <a:t>Other Button Module</a:t>
                      </a:r>
                    </a:p>
                  </a:txBody>
                  <a:tcPr/>
                </a:tc>
                <a:tc>
                  <a:txBody>
                    <a:bodyPr/>
                    <a:lstStyle/>
                    <a:p>
                      <a:r>
                        <a:rPr lang="en-US" sz="2800" dirty="0">
                          <a:solidFill>
                            <a:schemeClr val="bg2">
                              <a:lumMod val="25000"/>
                            </a:schemeClr>
                          </a:solidFill>
                        </a:rPr>
                        <a:t>To control other systems</a:t>
                      </a:r>
                    </a:p>
                  </a:txBody>
                  <a:tcPr/>
                </a:tc>
                <a:extLst>
                  <a:ext uri="{0D108BD9-81ED-4DB2-BD59-A6C34878D82A}">
                    <a16:rowId xmlns:a16="http://schemas.microsoft.com/office/drawing/2014/main" val="1651841321"/>
                  </a:ext>
                </a:extLst>
              </a:tr>
              <a:tr h="589722">
                <a:tc>
                  <a:txBody>
                    <a:bodyPr/>
                    <a:lstStyle/>
                    <a:p>
                      <a:r>
                        <a:rPr lang="en-US" sz="2800" dirty="0">
                          <a:solidFill>
                            <a:schemeClr val="bg2">
                              <a:lumMod val="25000"/>
                            </a:schemeClr>
                          </a:solidFill>
                        </a:rPr>
                        <a:t>LCD1602 Display</a:t>
                      </a:r>
                    </a:p>
                  </a:txBody>
                  <a:tcPr/>
                </a:tc>
                <a:tc>
                  <a:txBody>
                    <a:bodyPr/>
                    <a:lstStyle/>
                    <a:p>
                      <a:r>
                        <a:rPr lang="en-US" sz="2800" dirty="0">
                          <a:solidFill>
                            <a:schemeClr val="bg2">
                              <a:lumMod val="25000"/>
                            </a:schemeClr>
                          </a:solidFill>
                        </a:rPr>
                        <a:t>Display health data locally</a:t>
                      </a:r>
                    </a:p>
                  </a:txBody>
                  <a:tcPr/>
                </a:tc>
                <a:extLst>
                  <a:ext uri="{0D108BD9-81ED-4DB2-BD59-A6C34878D82A}">
                    <a16:rowId xmlns:a16="http://schemas.microsoft.com/office/drawing/2014/main" val="3509150787"/>
                  </a:ext>
                </a:extLst>
              </a:tr>
              <a:tr h="1075377">
                <a:tc>
                  <a:txBody>
                    <a:bodyPr/>
                    <a:lstStyle/>
                    <a:p>
                      <a:r>
                        <a:rPr lang="en-US" sz="2800" dirty="0">
                          <a:solidFill>
                            <a:schemeClr val="bg2">
                              <a:lumMod val="25000"/>
                            </a:schemeClr>
                          </a:solidFill>
                        </a:rPr>
                        <a:t>Water Sensor</a:t>
                      </a:r>
                    </a:p>
                  </a:txBody>
                  <a:tcPr/>
                </a:tc>
                <a:tc>
                  <a:txBody>
                    <a:bodyPr/>
                    <a:lstStyle/>
                    <a:p>
                      <a:r>
                        <a:rPr lang="en-US" sz="2800" dirty="0">
                          <a:solidFill>
                            <a:schemeClr val="bg2">
                              <a:lumMod val="25000"/>
                            </a:schemeClr>
                          </a:solidFill>
                        </a:rPr>
                        <a:t>Detect sweat or hygiene-related metrics</a:t>
                      </a:r>
                    </a:p>
                  </a:txBody>
                  <a:tcPr/>
                </a:tc>
                <a:extLst>
                  <a:ext uri="{0D108BD9-81ED-4DB2-BD59-A6C34878D82A}">
                    <a16:rowId xmlns:a16="http://schemas.microsoft.com/office/drawing/2014/main" val="3375771215"/>
                  </a:ext>
                </a:extLst>
              </a:tr>
              <a:tr h="1075377">
                <a:tc>
                  <a:txBody>
                    <a:bodyPr/>
                    <a:lstStyle/>
                    <a:p>
                      <a:r>
                        <a:rPr lang="en-US" sz="2800" dirty="0">
                          <a:solidFill>
                            <a:schemeClr val="bg2">
                              <a:lumMod val="25000"/>
                            </a:schemeClr>
                          </a:solidFill>
                        </a:rPr>
                        <a:t>Breadboard, Jumper Wires, Resistors, Battery Connector</a:t>
                      </a:r>
                    </a:p>
                  </a:txBody>
                  <a:tcPr/>
                </a:tc>
                <a:tc>
                  <a:txBody>
                    <a:bodyPr/>
                    <a:lstStyle/>
                    <a:p>
                      <a:r>
                        <a:rPr lang="en-US" sz="2800" dirty="0">
                          <a:solidFill>
                            <a:schemeClr val="bg2">
                              <a:lumMod val="25000"/>
                            </a:schemeClr>
                          </a:solidFill>
                        </a:rPr>
                        <a:t>System connection and power supply</a:t>
                      </a:r>
                    </a:p>
                  </a:txBody>
                  <a:tcPr/>
                </a:tc>
                <a:extLst>
                  <a:ext uri="{0D108BD9-81ED-4DB2-BD59-A6C34878D82A}">
                    <a16:rowId xmlns:a16="http://schemas.microsoft.com/office/drawing/2014/main" val="2702824128"/>
                  </a:ext>
                </a:extLst>
              </a:tr>
              <a:tr h="589722">
                <a:tc>
                  <a:txBody>
                    <a:bodyPr/>
                    <a:lstStyle/>
                    <a:p>
                      <a:r>
                        <a:rPr lang="en-US" sz="2800" dirty="0">
                          <a:solidFill>
                            <a:schemeClr val="bg2">
                              <a:lumMod val="25000"/>
                            </a:schemeClr>
                          </a:solidFill>
                        </a:rPr>
                        <a:t>ESP8266 ESP-01 Module</a:t>
                      </a:r>
                    </a:p>
                  </a:txBody>
                  <a:tcPr/>
                </a:tc>
                <a:tc>
                  <a:txBody>
                    <a:bodyPr/>
                    <a:lstStyle/>
                    <a:p>
                      <a:r>
                        <a:rPr lang="en-US" sz="2800" dirty="0">
                          <a:solidFill>
                            <a:schemeClr val="bg2">
                              <a:lumMod val="25000"/>
                            </a:schemeClr>
                          </a:solidFill>
                        </a:rPr>
                        <a:t>Optional extended </a:t>
                      </a:r>
                      <a:r>
                        <a:rPr lang="en-US" sz="2800" dirty="0" err="1">
                          <a:solidFill>
                            <a:schemeClr val="bg2">
                              <a:lumMod val="25000"/>
                            </a:schemeClr>
                          </a:solidFill>
                        </a:rPr>
                        <a:t>WiFi</a:t>
                      </a:r>
                      <a:r>
                        <a:rPr lang="en-US" sz="2800" dirty="0">
                          <a:solidFill>
                            <a:schemeClr val="bg2">
                              <a:lumMod val="25000"/>
                            </a:schemeClr>
                          </a:solidFill>
                        </a:rPr>
                        <a:t> support</a:t>
                      </a:r>
                    </a:p>
                  </a:txBody>
                  <a:tcPr/>
                </a:tc>
                <a:extLst>
                  <a:ext uri="{0D108BD9-81ED-4DB2-BD59-A6C34878D82A}">
                    <a16:rowId xmlns:a16="http://schemas.microsoft.com/office/drawing/2014/main" val="2681516177"/>
                  </a:ext>
                </a:extLst>
              </a:tr>
            </a:tbl>
          </a:graphicData>
        </a:graphic>
      </p:graphicFrame>
      <p:pic>
        <p:nvPicPr>
          <p:cNvPr id="16" name="Picture 15">
            <a:extLst>
              <a:ext uri="{FF2B5EF4-FFF2-40B4-BE49-F238E27FC236}">
                <a16:creationId xmlns:a16="http://schemas.microsoft.com/office/drawing/2014/main" id="{561E7739-3C9A-48BF-842B-F845AFFE2715}"/>
              </a:ext>
            </a:extLst>
          </p:cNvPr>
          <p:cNvPicPr>
            <a:picLocks noChangeAspect="1"/>
          </p:cNvPicPr>
          <p:nvPr/>
        </p:nvPicPr>
        <p:blipFill>
          <a:blip r:embed="rId2"/>
          <a:stretch>
            <a:fillRect/>
          </a:stretch>
        </p:blipFill>
        <p:spPr>
          <a:xfrm>
            <a:off x="160631" y="356340"/>
            <a:ext cx="4546915" cy="3263160"/>
          </a:xfrm>
          <a:prstGeom prst="rect">
            <a:avLst/>
          </a:prstGeom>
        </p:spPr>
      </p:pic>
      <p:pic>
        <p:nvPicPr>
          <p:cNvPr id="17" name="Picture 16">
            <a:extLst>
              <a:ext uri="{FF2B5EF4-FFF2-40B4-BE49-F238E27FC236}">
                <a16:creationId xmlns:a16="http://schemas.microsoft.com/office/drawing/2014/main" id="{5C0FBB94-98B7-4404-9B5B-8442BCB90721}"/>
              </a:ext>
            </a:extLst>
          </p:cNvPr>
          <p:cNvPicPr>
            <a:picLocks noChangeAspect="1"/>
          </p:cNvPicPr>
          <p:nvPr/>
        </p:nvPicPr>
        <p:blipFill>
          <a:blip r:embed="rId3"/>
          <a:stretch>
            <a:fillRect/>
          </a:stretch>
        </p:blipFill>
        <p:spPr>
          <a:xfrm>
            <a:off x="381000" y="3848100"/>
            <a:ext cx="3690125" cy="2514600"/>
          </a:xfrm>
          <a:prstGeom prst="rect">
            <a:avLst/>
          </a:prstGeom>
        </p:spPr>
      </p:pic>
      <p:pic>
        <p:nvPicPr>
          <p:cNvPr id="18" name="Picture 17">
            <a:extLst>
              <a:ext uri="{FF2B5EF4-FFF2-40B4-BE49-F238E27FC236}">
                <a16:creationId xmlns:a16="http://schemas.microsoft.com/office/drawing/2014/main" id="{6DC3CDDD-C976-4B69-B556-FB5EDE722136}"/>
              </a:ext>
            </a:extLst>
          </p:cNvPr>
          <p:cNvPicPr>
            <a:picLocks noChangeAspect="1"/>
          </p:cNvPicPr>
          <p:nvPr/>
        </p:nvPicPr>
        <p:blipFill>
          <a:blip r:embed="rId4"/>
          <a:stretch>
            <a:fillRect/>
          </a:stretch>
        </p:blipFill>
        <p:spPr>
          <a:xfrm>
            <a:off x="160631" y="7020767"/>
            <a:ext cx="4022202" cy="2641691"/>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65975" y="-571500"/>
            <a:ext cx="6494718" cy="12087926"/>
            <a:chOff x="0" y="0"/>
            <a:chExt cx="1710543" cy="3183651"/>
          </a:xfrm>
        </p:grpSpPr>
        <p:sp>
          <p:nvSpPr>
            <p:cNvPr id="3" name="Freeform 3"/>
            <p:cNvSpPr/>
            <p:nvPr/>
          </p:nvSpPr>
          <p:spPr>
            <a:xfrm>
              <a:off x="0" y="0"/>
              <a:ext cx="1710543" cy="3183651"/>
            </a:xfrm>
            <a:custGeom>
              <a:avLst/>
              <a:gdLst/>
              <a:ahLst/>
              <a:cxnLst/>
              <a:rect l="l" t="t" r="r" b="b"/>
              <a:pathLst>
                <a:path w="1710543" h="3183651">
                  <a:moveTo>
                    <a:pt x="0" y="0"/>
                  </a:moveTo>
                  <a:lnTo>
                    <a:pt x="1710543" y="0"/>
                  </a:lnTo>
                  <a:lnTo>
                    <a:pt x="1710543" y="3183651"/>
                  </a:lnTo>
                  <a:lnTo>
                    <a:pt x="0" y="3183651"/>
                  </a:lnTo>
                  <a:close/>
                </a:path>
              </a:pathLst>
            </a:custGeom>
            <a:solidFill>
              <a:srgbClr val="EAEBE9"/>
            </a:solidFill>
          </p:spPr>
        </p:sp>
        <p:sp>
          <p:nvSpPr>
            <p:cNvPr id="4" name="TextBox 4"/>
            <p:cNvSpPr txBox="1"/>
            <p:nvPr/>
          </p:nvSpPr>
          <p:spPr>
            <a:xfrm>
              <a:off x="0" y="-47625"/>
              <a:ext cx="1710543" cy="3231276"/>
            </a:xfrm>
            <a:prstGeom prst="rect">
              <a:avLst/>
            </a:prstGeom>
          </p:spPr>
          <p:txBody>
            <a:bodyPr lIns="50800" tIns="50800" rIns="50800" bIns="50800" rtlCol="0" anchor="ctr"/>
            <a:lstStyle/>
            <a:p>
              <a:pPr algn="ctr">
                <a:lnSpc>
                  <a:spcPts val="3012"/>
                </a:lnSpc>
              </a:pPr>
              <a:endParaRPr/>
            </a:p>
          </p:txBody>
        </p:sp>
      </p:grpSp>
      <p:sp>
        <p:nvSpPr>
          <p:cNvPr id="5" name="TextBox 5"/>
          <p:cNvSpPr txBox="1"/>
          <p:nvPr/>
        </p:nvSpPr>
        <p:spPr>
          <a:xfrm>
            <a:off x="527547" y="644092"/>
            <a:ext cx="7409262" cy="1442767"/>
          </a:xfrm>
          <a:prstGeom prst="rect">
            <a:avLst/>
          </a:prstGeom>
        </p:spPr>
        <p:txBody>
          <a:bodyPr lIns="0" tIns="0" rIns="0" bIns="0" rtlCol="0" anchor="t">
            <a:spAutoFit/>
          </a:bodyPr>
          <a:lstStyle/>
          <a:p>
            <a:pPr lvl="0">
              <a:lnSpc>
                <a:spcPts val="13050"/>
              </a:lnSpc>
              <a:spcBef>
                <a:spcPct val="0"/>
              </a:spcBef>
            </a:pPr>
            <a:r>
              <a:rPr lang="en-US" dirty="0"/>
              <a:t> </a:t>
            </a:r>
            <a:r>
              <a:rPr lang="en-US" sz="5400" b="1" dirty="0">
                <a:solidFill>
                  <a:schemeClr val="bg2">
                    <a:lumMod val="25000"/>
                  </a:schemeClr>
                </a:solidFill>
              </a:rPr>
              <a:t>Implementation idea</a:t>
            </a:r>
            <a:endParaRPr lang="en-US" sz="9321" b="1" dirty="0">
              <a:solidFill>
                <a:schemeClr val="bg2">
                  <a:lumMod val="25000"/>
                </a:schemeClr>
              </a:solidFill>
              <a:latin typeface="Glacial Indifference Bold"/>
              <a:ea typeface="Glacial Indifference Bold"/>
              <a:cs typeface="Glacial Indifference Bold"/>
              <a:sym typeface="Glacial Indifference Bold"/>
            </a:endParaRPr>
          </a:p>
        </p:txBody>
      </p:sp>
      <p:sp>
        <p:nvSpPr>
          <p:cNvPr id="7" name="TextBox 7"/>
          <p:cNvSpPr txBox="1"/>
          <p:nvPr/>
        </p:nvSpPr>
        <p:spPr>
          <a:xfrm>
            <a:off x="1028700" y="2934161"/>
            <a:ext cx="5622215" cy="6028766"/>
          </a:xfrm>
          <a:prstGeom prst="rect">
            <a:avLst/>
          </a:prstGeom>
        </p:spPr>
        <p:txBody>
          <a:bodyPr lIns="0" tIns="0" rIns="0" bIns="0" rtlCol="0" anchor="t">
            <a:spAutoFit/>
          </a:bodyPr>
          <a:lstStyle/>
          <a:p>
            <a:pPr marL="457200" lvl="0" indent="-457200">
              <a:lnSpc>
                <a:spcPts val="4250"/>
              </a:lnSpc>
              <a:spcBef>
                <a:spcPct val="0"/>
              </a:spcBef>
              <a:buFont typeface="Wingdings" panose="05000000000000000000" pitchFamily="2" charset="2"/>
              <a:buChar char="Ø"/>
            </a:pPr>
            <a:r>
              <a:rPr lang="en-US" sz="3200" dirty="0">
                <a:solidFill>
                  <a:schemeClr val="bg2">
                    <a:lumMod val="25000"/>
                  </a:schemeClr>
                </a:solidFill>
              </a:rPr>
              <a:t>Sensor data collected and transmitted via </a:t>
            </a:r>
            <a:r>
              <a:rPr lang="en-US" sz="3200" dirty="0" err="1">
                <a:solidFill>
                  <a:schemeClr val="bg2">
                    <a:lumMod val="25000"/>
                  </a:schemeClr>
                </a:solidFill>
              </a:rPr>
              <a:t>WiFi</a:t>
            </a:r>
            <a:r>
              <a:rPr lang="en-US" sz="3200" dirty="0">
                <a:solidFill>
                  <a:schemeClr val="bg2">
                    <a:lumMod val="25000"/>
                  </a:schemeClr>
                </a:solidFill>
              </a:rPr>
              <a:t>.</a:t>
            </a:r>
            <a:r>
              <a:rPr lang="en-US" sz="3036" dirty="0">
                <a:solidFill>
                  <a:schemeClr val="bg2">
                    <a:lumMod val="25000"/>
                  </a:schemeClr>
                </a:solidFill>
                <a:latin typeface="Futura"/>
                <a:ea typeface="Futura"/>
                <a:cs typeface="Futura"/>
                <a:sym typeface="Futura"/>
              </a:rPr>
              <a:t> </a:t>
            </a:r>
          </a:p>
          <a:p>
            <a:pPr marL="457200" lvl="0" indent="-457200">
              <a:lnSpc>
                <a:spcPts val="4250"/>
              </a:lnSpc>
              <a:spcBef>
                <a:spcPct val="0"/>
              </a:spcBef>
              <a:buFont typeface="Wingdings" panose="05000000000000000000" pitchFamily="2" charset="2"/>
              <a:buChar char="Ø"/>
            </a:pPr>
            <a:r>
              <a:rPr lang="en-US" sz="3200" dirty="0">
                <a:solidFill>
                  <a:schemeClr val="bg2">
                    <a:lumMod val="25000"/>
                  </a:schemeClr>
                </a:solidFill>
              </a:rPr>
              <a:t>Real-time updates to Firebase/</a:t>
            </a:r>
            <a:r>
              <a:rPr lang="en-US" sz="3200" dirty="0" err="1">
                <a:solidFill>
                  <a:schemeClr val="bg2">
                    <a:lumMod val="25000"/>
                  </a:schemeClr>
                </a:solidFill>
              </a:rPr>
              <a:t>ThingSpeak</a:t>
            </a:r>
            <a:r>
              <a:rPr lang="en-US" sz="3200" dirty="0">
                <a:solidFill>
                  <a:schemeClr val="bg2">
                    <a:lumMod val="25000"/>
                  </a:schemeClr>
                </a:solidFill>
              </a:rPr>
              <a:t> dashboards.</a:t>
            </a:r>
          </a:p>
          <a:p>
            <a:pPr marL="457200" lvl="0" indent="-457200">
              <a:lnSpc>
                <a:spcPts val="4250"/>
              </a:lnSpc>
              <a:spcBef>
                <a:spcPct val="0"/>
              </a:spcBef>
              <a:buFont typeface="Wingdings" panose="05000000000000000000" pitchFamily="2" charset="2"/>
              <a:buChar char="Ø"/>
            </a:pPr>
            <a:r>
              <a:rPr lang="en-US" sz="3200" dirty="0">
                <a:solidFill>
                  <a:schemeClr val="bg2">
                    <a:lumMod val="25000"/>
                  </a:schemeClr>
                </a:solidFill>
              </a:rPr>
              <a:t>Alert mechanism for abnormal readings.</a:t>
            </a:r>
          </a:p>
          <a:p>
            <a:pPr marL="457200" lvl="0" indent="-457200">
              <a:lnSpc>
                <a:spcPts val="4250"/>
              </a:lnSpc>
              <a:spcBef>
                <a:spcPct val="0"/>
              </a:spcBef>
              <a:buFont typeface="Wingdings" panose="05000000000000000000" pitchFamily="2" charset="2"/>
              <a:buChar char="Ø"/>
            </a:pPr>
            <a:r>
              <a:rPr lang="en-US" sz="3200" dirty="0">
                <a:solidFill>
                  <a:schemeClr val="bg2">
                    <a:lumMod val="25000"/>
                  </a:schemeClr>
                </a:solidFill>
              </a:rPr>
              <a:t>Extendable to wearable health monitoring.</a:t>
            </a:r>
          </a:p>
          <a:p>
            <a:pPr marL="457200" lvl="0" indent="-457200">
              <a:lnSpc>
                <a:spcPts val="4250"/>
              </a:lnSpc>
              <a:spcBef>
                <a:spcPct val="0"/>
              </a:spcBef>
              <a:buFont typeface="Wingdings" panose="05000000000000000000" pitchFamily="2" charset="2"/>
              <a:buChar char="Ø"/>
            </a:pPr>
            <a:r>
              <a:rPr lang="en-US" sz="3200" dirty="0">
                <a:solidFill>
                  <a:schemeClr val="bg2">
                    <a:lumMod val="25000"/>
                  </a:schemeClr>
                </a:solidFill>
              </a:rPr>
              <a:t>Multi-user support for hospitals or care centers.</a:t>
            </a:r>
            <a:endParaRPr lang="en-US" sz="3036" dirty="0">
              <a:solidFill>
                <a:schemeClr val="bg2">
                  <a:lumMod val="25000"/>
                </a:schemeClr>
              </a:solidFill>
              <a:latin typeface="Futura"/>
              <a:ea typeface="Futura"/>
              <a:cs typeface="Futura"/>
              <a:sym typeface="Futura"/>
            </a:endParaRPr>
          </a:p>
        </p:txBody>
      </p:sp>
      <p:grpSp>
        <p:nvGrpSpPr>
          <p:cNvPr id="8" name="Group 8"/>
          <p:cNvGrpSpPr/>
          <p:nvPr/>
        </p:nvGrpSpPr>
        <p:grpSpPr>
          <a:xfrm rot="-5400000">
            <a:off x="1030426" y="9675710"/>
            <a:ext cx="472661" cy="472661"/>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BC8B1"/>
            </a:solidFill>
          </p:spPr>
        </p:sp>
        <p:sp>
          <p:nvSpPr>
            <p:cNvPr id="10" name="TextBox 10"/>
            <p:cNvSpPr txBox="1"/>
            <p:nvPr/>
          </p:nvSpPr>
          <p:spPr>
            <a:xfrm>
              <a:off x="76200" y="-19050"/>
              <a:ext cx="660400" cy="755650"/>
            </a:xfrm>
            <a:prstGeom prst="rect">
              <a:avLst/>
            </a:prstGeom>
          </p:spPr>
          <p:txBody>
            <a:bodyPr lIns="50800" tIns="50800" rIns="50800" bIns="50800" rtlCol="0" anchor="ctr"/>
            <a:lstStyle/>
            <a:p>
              <a:pPr algn="ctr">
                <a:lnSpc>
                  <a:spcPts val="3012"/>
                </a:lnSpc>
              </a:pPr>
              <a:endParaRPr/>
            </a:p>
          </p:txBody>
        </p:sp>
      </p:grpSp>
      <p:sp>
        <p:nvSpPr>
          <p:cNvPr id="11" name="TextBox 11"/>
          <p:cNvSpPr txBox="1"/>
          <p:nvPr/>
        </p:nvSpPr>
        <p:spPr>
          <a:xfrm>
            <a:off x="1728822" y="9039435"/>
            <a:ext cx="4572107" cy="493661"/>
          </a:xfrm>
          <a:prstGeom prst="rect">
            <a:avLst/>
          </a:prstGeom>
        </p:spPr>
        <p:txBody>
          <a:bodyPr lIns="0" tIns="0" rIns="0" bIns="0" rtlCol="0" anchor="t">
            <a:spAutoFit/>
          </a:bodyPr>
          <a:lstStyle/>
          <a:p>
            <a:pPr marL="0" lvl="0" indent="0" algn="l">
              <a:lnSpc>
                <a:spcPts val="4397"/>
              </a:lnSpc>
              <a:spcBef>
                <a:spcPct val="0"/>
              </a:spcBef>
            </a:pPr>
            <a:endParaRPr lang="en-US" sz="3141" i="1" dirty="0">
              <a:solidFill>
                <a:srgbClr val="000000"/>
              </a:solidFill>
              <a:latin typeface="Futura Italics"/>
              <a:ea typeface="Futura Italics"/>
              <a:cs typeface="Futura Italics"/>
              <a:sym typeface="Futura Italics"/>
            </a:endParaRPr>
          </a:p>
        </p:txBody>
      </p:sp>
      <p:pic>
        <p:nvPicPr>
          <p:cNvPr id="16" name="Picture 15">
            <a:extLst>
              <a:ext uri="{FF2B5EF4-FFF2-40B4-BE49-F238E27FC236}">
                <a16:creationId xmlns:a16="http://schemas.microsoft.com/office/drawing/2014/main" id="{62A68639-7E8A-42D0-A3B6-E58180E4726C}"/>
              </a:ext>
            </a:extLst>
          </p:cNvPr>
          <p:cNvPicPr>
            <a:picLocks noChangeAspect="1"/>
          </p:cNvPicPr>
          <p:nvPr/>
        </p:nvPicPr>
        <p:blipFill>
          <a:blip r:embed="rId2"/>
          <a:stretch>
            <a:fillRect/>
          </a:stretch>
        </p:blipFill>
        <p:spPr>
          <a:xfrm>
            <a:off x="9012924" y="4960604"/>
            <a:ext cx="262151" cy="365792"/>
          </a:xfrm>
          <a:prstGeom prst="rect">
            <a:avLst/>
          </a:prstGeom>
        </p:spPr>
      </p:pic>
      <p:sp>
        <p:nvSpPr>
          <p:cNvPr id="17" name="Rectangle 3">
            <a:extLst>
              <a:ext uri="{FF2B5EF4-FFF2-40B4-BE49-F238E27FC236}">
                <a16:creationId xmlns:a16="http://schemas.microsoft.com/office/drawing/2014/main" id="{8297400F-E14D-4130-90F5-80BF13AD294E}"/>
              </a:ext>
            </a:extLst>
          </p:cNvPr>
          <p:cNvSpPr>
            <a:spLocks noChangeArrowheads="1"/>
          </p:cNvSpPr>
          <p:nvPr/>
        </p:nvSpPr>
        <p:spPr bwMode="auto">
          <a:xfrm>
            <a:off x="2514600" y="7345673"/>
            <a:ext cx="26481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8" name="Rectangle 3">
            <a:extLst>
              <a:ext uri="{FF2B5EF4-FFF2-40B4-BE49-F238E27FC236}">
                <a16:creationId xmlns:a16="http://schemas.microsoft.com/office/drawing/2014/main" id="{66FBAF6B-BE9F-4B7B-BFCE-AA7E6AE68AC1}"/>
              </a:ext>
            </a:extLst>
          </p:cNvPr>
          <p:cNvSpPr>
            <a:spLocks noChangeArrowheads="1"/>
          </p:cNvSpPr>
          <p:nvPr/>
        </p:nvSpPr>
        <p:spPr bwMode="auto">
          <a:xfrm>
            <a:off x="0" y="-184666"/>
            <a:ext cx="26481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20" name="Picture 19">
            <a:extLst>
              <a:ext uri="{FF2B5EF4-FFF2-40B4-BE49-F238E27FC236}">
                <a16:creationId xmlns:a16="http://schemas.microsoft.com/office/drawing/2014/main" id="{1CAE3A1D-25B4-428F-921D-85331A645B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60693" y="611290"/>
            <a:ext cx="11427307" cy="9064420"/>
          </a:xfrm>
          <a:prstGeom prst="rect">
            <a:avLst/>
          </a:prstGeom>
        </p:spPr>
      </p:pic>
      <p:sp>
        <p:nvSpPr>
          <p:cNvPr id="19" name="TextBox 25">
            <a:extLst>
              <a:ext uri="{FF2B5EF4-FFF2-40B4-BE49-F238E27FC236}">
                <a16:creationId xmlns:a16="http://schemas.microsoft.com/office/drawing/2014/main" id="{2F533632-D10E-424E-83B7-37139B2666E3}"/>
              </a:ext>
            </a:extLst>
          </p:cNvPr>
          <p:cNvSpPr txBox="1"/>
          <p:nvPr/>
        </p:nvSpPr>
        <p:spPr>
          <a:xfrm>
            <a:off x="1668553" y="9642908"/>
            <a:ext cx="4572107" cy="493661"/>
          </a:xfrm>
          <a:prstGeom prst="rect">
            <a:avLst/>
          </a:prstGeom>
        </p:spPr>
        <p:txBody>
          <a:bodyPr lIns="0" tIns="0" rIns="0" bIns="0" rtlCol="0" anchor="t">
            <a:spAutoFit/>
          </a:bodyPr>
          <a:lstStyle/>
          <a:p>
            <a:pPr marL="0" lvl="0" indent="0" algn="l">
              <a:lnSpc>
                <a:spcPts val="4397"/>
              </a:lnSpc>
              <a:spcBef>
                <a:spcPct val="0"/>
              </a:spcBef>
            </a:pPr>
            <a:r>
              <a:rPr lang="en-US" sz="3141" i="1" dirty="0">
                <a:solidFill>
                  <a:srgbClr val="000000"/>
                </a:solidFill>
                <a:latin typeface="Futura Italics"/>
                <a:ea typeface="Futura Italics"/>
                <a:cs typeface="Futura Italics"/>
                <a:sym typeface="Futura Italics"/>
              </a:rPr>
              <a:t>CSE406 IOT</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198</TotalTime>
  <Words>790</Words>
  <Application>Microsoft Office PowerPoint</Application>
  <PresentationFormat>Custom</PresentationFormat>
  <Paragraphs>119</Paragraphs>
  <Slides>13</Slides>
  <Notes>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13</vt:i4>
      </vt:variant>
    </vt:vector>
  </HeadingPairs>
  <TitlesOfParts>
    <vt:vector size="25" baseType="lpstr">
      <vt:lpstr>Glacial Indifference Bold</vt:lpstr>
      <vt:lpstr>Futura Italics</vt:lpstr>
      <vt:lpstr>Inter Bold</vt:lpstr>
      <vt:lpstr>Glacial Indifference Bold Italics</vt:lpstr>
      <vt:lpstr>Poppins</vt:lpstr>
      <vt:lpstr>Futura</vt:lpstr>
      <vt:lpstr>Montserrat Bold</vt:lpstr>
      <vt:lpstr>Wingdings</vt:lpstr>
      <vt:lpstr>Calibri</vt:lpstr>
      <vt:lpstr>Futura Bold</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White and Green Modern Research Proposal Presentation</dc:title>
  <dc:creator>Omi Kirtonia</dc:creator>
  <cp:lastModifiedBy>iam sifat</cp:lastModifiedBy>
  <cp:revision>22</cp:revision>
  <dcterms:created xsi:type="dcterms:W3CDTF">2006-08-16T00:00:00Z</dcterms:created>
  <dcterms:modified xsi:type="dcterms:W3CDTF">2025-05-22T15:52:29Z</dcterms:modified>
  <dc:identifier>DAGntlDl2uY</dc:identifier>
</cp:coreProperties>
</file>